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2"/>
  </p:notesMasterIdLst>
  <p:sldIdLst>
    <p:sldId id="341" r:id="rId2"/>
    <p:sldId id="256" r:id="rId3"/>
    <p:sldId id="342" r:id="rId4"/>
    <p:sldId id="343" r:id="rId5"/>
    <p:sldId id="304" r:id="rId6"/>
    <p:sldId id="319" r:id="rId7"/>
    <p:sldId id="344" r:id="rId8"/>
    <p:sldId id="345" r:id="rId9"/>
    <p:sldId id="346" r:id="rId10"/>
    <p:sldId id="347" r:id="rId11"/>
    <p:sldId id="348" r:id="rId12"/>
    <p:sldId id="349" r:id="rId13"/>
    <p:sldId id="350" r:id="rId14"/>
    <p:sldId id="351" r:id="rId15"/>
    <p:sldId id="352" r:id="rId16"/>
    <p:sldId id="331" r:id="rId17"/>
    <p:sldId id="332" r:id="rId18"/>
    <p:sldId id="353" r:id="rId19"/>
    <p:sldId id="354" r:id="rId20"/>
    <p:sldId id="355" r:id="rId21"/>
    <p:sldId id="356" r:id="rId22"/>
    <p:sldId id="357" r:id="rId23"/>
    <p:sldId id="358" r:id="rId24"/>
    <p:sldId id="359" r:id="rId25"/>
    <p:sldId id="360" r:id="rId26"/>
    <p:sldId id="361" r:id="rId27"/>
    <p:sldId id="362" r:id="rId28"/>
    <p:sldId id="363" r:id="rId29"/>
    <p:sldId id="364" r:id="rId30"/>
    <p:sldId id="365" r:id="rId31"/>
    <p:sldId id="366" r:id="rId32"/>
    <p:sldId id="379" r:id="rId33"/>
    <p:sldId id="368" r:id="rId34"/>
    <p:sldId id="369" r:id="rId35"/>
    <p:sldId id="370" r:id="rId36"/>
    <p:sldId id="371" r:id="rId37"/>
    <p:sldId id="372" r:id="rId38"/>
    <p:sldId id="373" r:id="rId39"/>
    <p:sldId id="374" r:id="rId40"/>
    <p:sldId id="375" r:id="rId41"/>
    <p:sldId id="376" r:id="rId42"/>
    <p:sldId id="323" r:id="rId43"/>
    <p:sldId id="309" r:id="rId44"/>
    <p:sldId id="307" r:id="rId45"/>
    <p:sldId id="327" r:id="rId46"/>
    <p:sldId id="338" r:id="rId47"/>
    <p:sldId id="377" r:id="rId48"/>
    <p:sldId id="330" r:id="rId49"/>
    <p:sldId id="339" r:id="rId50"/>
    <p:sldId id="329" r:id="rId51"/>
    <p:sldId id="328" r:id="rId52"/>
    <p:sldId id="335" r:id="rId53"/>
    <p:sldId id="336" r:id="rId54"/>
    <p:sldId id="333" r:id="rId55"/>
    <p:sldId id="334" r:id="rId56"/>
    <p:sldId id="337" r:id="rId57"/>
    <p:sldId id="340" r:id="rId58"/>
    <p:sldId id="310" r:id="rId59"/>
    <p:sldId id="317" r:id="rId60"/>
    <p:sldId id="378" r:id="rId61"/>
  </p:sldIdLst>
  <p:sldSz cx="7199313" cy="71993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8" userDrawn="1">
          <p15:clr>
            <a:srgbClr val="A4A3A4"/>
          </p15:clr>
        </p15:guide>
        <p15:guide id="2" pos="224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1" autoAdjust="0"/>
    <p:restoredTop sz="86433" autoAdjust="0"/>
  </p:normalViewPr>
  <p:slideViewPr>
    <p:cSldViewPr snapToGrid="0">
      <p:cViewPr varScale="1">
        <p:scale>
          <a:sx n="92" d="100"/>
          <a:sy n="92" d="100"/>
        </p:scale>
        <p:origin x="1568" y="184"/>
      </p:cViewPr>
      <p:guideLst>
        <p:guide orient="horz" pos="2268"/>
        <p:guide pos="22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C8BA42-BD57-F143-9CA6-23717189C7CC}" type="datetimeFigureOut">
              <a:rPr lang="en-US" smtClean="0"/>
              <a:t>12/28/25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64EA50-2ED7-DF4C-B81F-E071E7C01FB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432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0000"/>
                </a:solidFill>
              </a:rPr>
              <a:t>Introduzir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uma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fotografia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selecionada</a:t>
            </a:r>
            <a:r>
              <a:rPr lang="en-US" dirty="0">
                <a:solidFill>
                  <a:srgbClr val="FF0000"/>
                </a:solidFill>
              </a:rPr>
              <a:t> da casa / </a:t>
            </a:r>
            <a:r>
              <a:rPr lang="en-US" dirty="0" err="1">
                <a:solidFill>
                  <a:srgbClr val="FF0000"/>
                </a:solidFill>
              </a:rPr>
              <a:t>caso</a:t>
            </a:r>
            <a:r>
              <a:rPr lang="en-US" baseline="0" dirty="0">
                <a:solidFill>
                  <a:srgbClr val="FF0000"/>
                </a:solidFill>
              </a:rPr>
              <a:t> de </a:t>
            </a:r>
            <a:r>
              <a:rPr lang="en-US" baseline="0" dirty="0" err="1">
                <a:solidFill>
                  <a:srgbClr val="FF0000"/>
                </a:solidFill>
              </a:rPr>
              <a:t>estudo</a:t>
            </a:r>
            <a:r>
              <a:rPr lang="en-US" baseline="0" dirty="0">
                <a:solidFill>
                  <a:srgbClr val="FF0000"/>
                </a:solidFill>
              </a:rPr>
              <a:t> no </a:t>
            </a:r>
            <a:r>
              <a:rPr lang="en-US" baseline="0" dirty="0" err="1">
                <a:solidFill>
                  <a:srgbClr val="FF0000"/>
                </a:solidFill>
              </a:rPr>
              <a:t>espaço</a:t>
            </a:r>
            <a:r>
              <a:rPr lang="en-US" baseline="0" dirty="0">
                <a:solidFill>
                  <a:srgbClr val="FF0000"/>
                </a:solidFill>
              </a:rPr>
              <a:t> da </a:t>
            </a:r>
            <a:r>
              <a:rPr lang="en-US" baseline="0" dirty="0" err="1">
                <a:solidFill>
                  <a:srgbClr val="FF0000"/>
                </a:solidFill>
              </a:rPr>
              <a:t>imagem</a:t>
            </a:r>
            <a:r>
              <a:rPr lang="en-US" baseline="0" dirty="0">
                <a:solidFill>
                  <a:srgbClr val="FF0000"/>
                </a:solidFill>
              </a:rPr>
              <a:t> de </a:t>
            </a:r>
            <a:r>
              <a:rPr lang="en-US" baseline="0" dirty="0" err="1">
                <a:solidFill>
                  <a:srgbClr val="FF0000"/>
                </a:solidFill>
              </a:rPr>
              <a:t>exemplo</a:t>
            </a:r>
            <a:endParaRPr lang="en-US" baseline="0" dirty="0">
              <a:solidFill>
                <a:srgbClr val="FF0000"/>
              </a:solidFill>
            </a:endParaRPr>
          </a:p>
          <a:p>
            <a:endParaRPr lang="en-US" baseline="0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i="1" baseline="0" dirty="0">
              <a:solidFill>
                <a:schemeClr val="bg1"/>
              </a:solidFill>
            </a:endParaRPr>
          </a:p>
          <a:p>
            <a:endParaRPr lang="pt-PT" i="1" baseline="0" dirty="0">
              <a:solidFill>
                <a:schemeClr val="bg1"/>
              </a:solidFill>
            </a:endParaRPr>
          </a:p>
          <a:p>
            <a:endParaRPr lang="pt-PT" i="1" baseline="0" dirty="0">
              <a:solidFill>
                <a:schemeClr val="bg1"/>
              </a:solidFill>
            </a:endParaRPr>
          </a:p>
          <a:p>
            <a:endParaRPr lang="pt-PT" i="1" baseline="0" dirty="0">
              <a:solidFill>
                <a:schemeClr val="bg1"/>
              </a:solidFill>
            </a:endParaRPr>
          </a:p>
          <a:p>
            <a:endParaRPr lang="pt-PT" i="1" baseline="0" dirty="0"/>
          </a:p>
          <a:p>
            <a:endParaRPr lang="pt-PT" i="1" baseline="0" dirty="0"/>
          </a:p>
          <a:p>
            <a:endParaRPr lang="pt-PT" i="1" baseline="0" dirty="0"/>
          </a:p>
          <a:p>
            <a:endParaRPr lang="pt-PT" i="1" baseline="0" dirty="0"/>
          </a:p>
          <a:p>
            <a:endParaRPr lang="pt-PT" i="1" baseline="0" dirty="0"/>
          </a:p>
          <a:p>
            <a:endParaRPr lang="pt-PT" i="1" baseline="0" dirty="0"/>
          </a:p>
          <a:p>
            <a:endParaRPr lang="pt-PT" i="1" baseline="0" dirty="0"/>
          </a:p>
          <a:p>
            <a:endParaRPr lang="pt-PT" i="1" baseline="0" dirty="0"/>
          </a:p>
          <a:p>
            <a:endParaRPr lang="pt-PT" i="1" baseline="0" dirty="0"/>
          </a:p>
          <a:p>
            <a:endParaRPr lang="pt-PT" i="1" baseline="0" dirty="0"/>
          </a:p>
          <a:p>
            <a:endParaRPr lang="pt-PT" i="1" baseline="0" dirty="0"/>
          </a:p>
          <a:p>
            <a:endParaRPr lang="pt-PT" i="1" baseline="0" dirty="0"/>
          </a:p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4EA50-2ED7-DF4C-B81F-E071E7C01FB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0867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89B3A4-D601-E0CB-41B4-F83BEEB6D1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8CA976-9AA6-DCE1-6C73-3E9E896FFE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4BD6B4-DD8A-699F-DA64-3BAA5EA6F3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i="0" dirty="0">
                <a:solidFill>
                  <a:schemeClr val="bg1">
                    <a:lumMod val="75000"/>
                  </a:schemeClr>
                </a:solidFill>
              </a:rPr>
              <a:t>Introduzir o desenho de análise 1:200 e indicar qual a peça (</a:t>
            </a:r>
            <a:r>
              <a:rPr lang="pt-PT" sz="1200" i="0" dirty="0" err="1">
                <a:solidFill>
                  <a:schemeClr val="bg1">
                    <a:lumMod val="75000"/>
                  </a:schemeClr>
                </a:solidFill>
              </a:rPr>
              <a:t>ex</a:t>
            </a:r>
            <a:r>
              <a:rPr lang="pt-PT" sz="1200" i="0" dirty="0">
                <a:solidFill>
                  <a:schemeClr val="bg1">
                    <a:lumMod val="75000"/>
                  </a:schemeClr>
                </a:solidFill>
              </a:rPr>
              <a:t>: planta térrea da cota baixa, alta, de coberturas, corte, </a:t>
            </a:r>
            <a:r>
              <a:rPr lang="pt-PT" sz="1200" i="0" dirty="0" err="1">
                <a:solidFill>
                  <a:schemeClr val="bg1">
                    <a:lumMod val="75000"/>
                  </a:schemeClr>
                </a:solidFill>
              </a:rPr>
              <a:t>etc</a:t>
            </a:r>
            <a:r>
              <a:rPr lang="pt-PT" sz="1200" i="0" dirty="0">
                <a:solidFill>
                  <a:schemeClr val="bg1">
                    <a:lumMod val="75000"/>
                  </a:schemeClr>
                </a:solidFill>
              </a:rPr>
              <a:t>)</a:t>
            </a:r>
            <a:endParaRPr lang="en-US" i="0" dirty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b="0" i="0" dirty="0">
                <a:latin typeface="Arial"/>
                <a:cs typeface="Arial"/>
              </a:rPr>
              <a:t>Nota: </a:t>
            </a:r>
            <a:r>
              <a:rPr lang="pt-PT" sz="1200" i="0" dirty="0">
                <a:latin typeface="Arial"/>
                <a:cs typeface="Arial"/>
              </a:rPr>
              <a:t>os desenhos devem ser uma simples digitalização, ou fotografia devidamente trabalhada graficamente, dos já produzidos em papel esquisso e entregues ao professor </a:t>
            </a:r>
            <a:endParaRPr lang="en-GB" sz="1200" i="0" dirty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BFB1DF-573D-1683-500C-AC5142E412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4EA50-2ED7-DF4C-B81F-E071E7C01FB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6298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6E0794-8DD6-93E6-72F4-2CCB75B21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412C69-760B-14A9-08F3-4949780FB1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F81A9C-860D-B019-D8AF-882700D50C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i="0" dirty="0">
                <a:solidFill>
                  <a:schemeClr val="bg1">
                    <a:lumMod val="75000"/>
                  </a:schemeClr>
                </a:solidFill>
              </a:rPr>
              <a:t>Introduzir o desenho de análise 1:200 e indicar qual a peça (</a:t>
            </a:r>
            <a:r>
              <a:rPr lang="pt-PT" sz="1200" i="0" dirty="0" err="1">
                <a:solidFill>
                  <a:schemeClr val="bg1">
                    <a:lumMod val="75000"/>
                  </a:schemeClr>
                </a:solidFill>
              </a:rPr>
              <a:t>ex</a:t>
            </a:r>
            <a:r>
              <a:rPr lang="pt-PT" sz="1200" i="0" dirty="0">
                <a:solidFill>
                  <a:schemeClr val="bg1">
                    <a:lumMod val="75000"/>
                  </a:schemeClr>
                </a:solidFill>
              </a:rPr>
              <a:t>: planta térrea à cota baixa ou alta, planta de coberturas, corte, </a:t>
            </a:r>
            <a:r>
              <a:rPr lang="pt-PT" sz="1200" i="0" dirty="0" err="1">
                <a:solidFill>
                  <a:schemeClr val="bg1">
                    <a:lumMod val="75000"/>
                  </a:schemeClr>
                </a:solidFill>
              </a:rPr>
              <a:t>etc</a:t>
            </a:r>
            <a:r>
              <a:rPr lang="pt-PT" sz="1200" i="0" dirty="0">
                <a:solidFill>
                  <a:schemeClr val="bg1">
                    <a:lumMod val="75000"/>
                  </a:schemeClr>
                </a:solidFill>
              </a:rPr>
              <a:t>)</a:t>
            </a:r>
            <a:endParaRPr lang="en-US" i="0" dirty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b="0" i="0" dirty="0">
                <a:latin typeface="Arial"/>
                <a:cs typeface="Arial"/>
              </a:rPr>
              <a:t>Nota: </a:t>
            </a:r>
            <a:r>
              <a:rPr lang="pt-PT" sz="1200" i="0" dirty="0">
                <a:latin typeface="Arial"/>
                <a:cs typeface="Arial"/>
              </a:rPr>
              <a:t>os desenhos devem ser uma simples digitalização, ou fotografia devidamente trabalhada graficamente, dos já produzidos em papel esquisso e entregues ao professor </a:t>
            </a:r>
            <a:endParaRPr lang="en-GB" sz="1200" i="0" dirty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C95EDF-F0DB-BFA8-97F8-302641B21D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4EA50-2ED7-DF4C-B81F-E071E7C01FB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1810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CFD468-7F1A-B4F4-C24B-F2C1586DAD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645DDE-9F2B-E1DD-1CC2-D2417F83C4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F936BA-A4F2-09F5-9985-4105B00E9A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i="0" dirty="0">
                <a:solidFill>
                  <a:schemeClr val="bg1">
                    <a:lumMod val="75000"/>
                  </a:schemeClr>
                </a:solidFill>
              </a:rPr>
              <a:t>Introduzir o desenho de análise 1:200 e indicar qual a peça (</a:t>
            </a:r>
            <a:r>
              <a:rPr lang="pt-PT" sz="1200" i="0" dirty="0" err="1">
                <a:solidFill>
                  <a:schemeClr val="bg1">
                    <a:lumMod val="75000"/>
                  </a:schemeClr>
                </a:solidFill>
              </a:rPr>
              <a:t>ex</a:t>
            </a:r>
            <a:r>
              <a:rPr lang="pt-PT" sz="1200" i="0" dirty="0">
                <a:solidFill>
                  <a:schemeClr val="bg1">
                    <a:lumMod val="75000"/>
                  </a:schemeClr>
                </a:solidFill>
              </a:rPr>
              <a:t>: planta térrea à cota baixa ou alta, planta de coberturas, corte, </a:t>
            </a:r>
            <a:r>
              <a:rPr lang="pt-PT" sz="1200" i="0" dirty="0" err="1">
                <a:solidFill>
                  <a:schemeClr val="bg1">
                    <a:lumMod val="75000"/>
                  </a:schemeClr>
                </a:solidFill>
              </a:rPr>
              <a:t>etc</a:t>
            </a:r>
            <a:r>
              <a:rPr lang="pt-PT" sz="1200" i="0" dirty="0">
                <a:solidFill>
                  <a:schemeClr val="bg1">
                    <a:lumMod val="75000"/>
                  </a:schemeClr>
                </a:solidFill>
              </a:rPr>
              <a:t>)</a:t>
            </a:r>
            <a:endParaRPr lang="en-US" i="0" dirty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b="0" i="0" dirty="0">
                <a:latin typeface="Arial"/>
                <a:cs typeface="Arial"/>
              </a:rPr>
              <a:t>Nota: </a:t>
            </a:r>
            <a:r>
              <a:rPr lang="pt-PT" sz="1200" i="0" dirty="0">
                <a:latin typeface="Arial"/>
                <a:cs typeface="Arial"/>
              </a:rPr>
              <a:t>os desenhos devem ser uma simples digitalização, ou fotografia devidamente trabalhada graficamente, dos já produzidos em papel esquisso e entregues ao professor </a:t>
            </a:r>
            <a:endParaRPr lang="en-GB" sz="1200" i="0" dirty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61A59B-58CF-5809-F664-AE0FFAFC49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4EA50-2ED7-DF4C-B81F-E071E7C01FB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7387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i="0" dirty="0">
                <a:solidFill>
                  <a:schemeClr val="bg1">
                    <a:lumMod val="75000"/>
                  </a:schemeClr>
                </a:solidFill>
              </a:rPr>
              <a:t>Introduzir 1 fotografia por slide da maquete de grupo, fotografada de diferentes ângulos, fotografias recortadas sob fundo branco ou preto, oposto em função ao material da maquete. Fotografias a preto e branco. Devem duplicar o slide para colocar o nº de fotografias pretendidas</a:t>
            </a:r>
          </a:p>
          <a:p>
            <a:endParaRPr lang="en-US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64EA50-2ED7-DF4C-B81F-E071E7C01FB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6498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F6928-95A5-31C6-8838-D0356F9651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>
            <a:extLst>
              <a:ext uri="{FF2B5EF4-FFF2-40B4-BE49-F238E27FC236}">
                <a16:creationId xmlns:a16="http://schemas.microsoft.com/office/drawing/2014/main" id="{BFB55858-C88E-AC31-B8B2-35DE3DB4A5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>
            <a:extLst>
              <a:ext uri="{FF2B5EF4-FFF2-40B4-BE49-F238E27FC236}">
                <a16:creationId xmlns:a16="http://schemas.microsoft.com/office/drawing/2014/main" id="{4334C778-89D6-D0AC-2B89-F2044145C7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i="0" dirty="0">
                <a:solidFill>
                  <a:schemeClr val="bg1">
                    <a:lumMod val="75000"/>
                  </a:schemeClr>
                </a:solidFill>
              </a:rPr>
              <a:t>Introduzir 1 fotografia por slide da maquete de grupo, fotografada de diferentes ângulos, fotografias recortadas sob fundo branco ou preto, oposto em função ao material da maquete. Fotografias a preto e branco. Devem duplicar o slide para colocar o nº de fotografias pretendidas</a:t>
            </a:r>
          </a:p>
          <a:p>
            <a:endParaRPr lang="en-US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18D66EC4-BFFF-9FBF-D836-C46C0C8C23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64EA50-2ED7-DF4C-B81F-E071E7C01FB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5923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8DF840-0CED-C23F-6655-9D8DC7D088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>
            <a:extLst>
              <a:ext uri="{FF2B5EF4-FFF2-40B4-BE49-F238E27FC236}">
                <a16:creationId xmlns:a16="http://schemas.microsoft.com/office/drawing/2014/main" id="{7BF0A292-8651-F479-6E8D-54553BBF42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>
            <a:extLst>
              <a:ext uri="{FF2B5EF4-FFF2-40B4-BE49-F238E27FC236}">
                <a16:creationId xmlns:a16="http://schemas.microsoft.com/office/drawing/2014/main" id="{48B516E5-F177-9227-48AE-2FA70558D7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i="0" dirty="0">
                <a:solidFill>
                  <a:schemeClr val="bg1">
                    <a:lumMod val="75000"/>
                  </a:schemeClr>
                </a:solidFill>
              </a:rPr>
              <a:t>Introduzir 1 fotografia por slide da maquete de grupo, fotografada de diferentes ângulos, fotografias recortadas sob fundo branco ou preto, oposto em função ao material da maquete. Fotografias a preto e branco. Devem duplicar o slide para colocar o nº de fotografias pretendidas</a:t>
            </a:r>
          </a:p>
          <a:p>
            <a:endParaRPr lang="en-US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C25BFC96-3A9D-CFA1-2290-7C77633D96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64EA50-2ED7-DF4C-B81F-E071E7C01FB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5719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4EA50-2ED7-DF4C-B81F-E071E7C01FB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262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i="0" dirty="0">
                <a:solidFill>
                  <a:schemeClr val="bg1">
                    <a:lumMod val="50000"/>
                  </a:schemeClr>
                </a:solidFill>
              </a:rPr>
              <a:t>Compilação dos registos mais relevantes no processo de trabalho, ensaios de articulação de </a:t>
            </a:r>
            <a:r>
              <a:rPr lang="pt-PT" sz="1200" i="0" dirty="0" err="1">
                <a:solidFill>
                  <a:schemeClr val="bg1">
                    <a:lumMod val="50000"/>
                  </a:schemeClr>
                </a:solidFill>
              </a:rPr>
              <a:t>projecções</a:t>
            </a:r>
            <a:r>
              <a:rPr lang="pt-PT" sz="1200" i="0" dirty="0">
                <a:solidFill>
                  <a:schemeClr val="bg1">
                    <a:lumMod val="50000"/>
                  </a:schemeClr>
                </a:solidFill>
              </a:rPr>
              <a:t> ortogonais, produção de desenhos originais ou redesenho dos desenhos do autor, desenhos exploratórios, de referência e de síntese, fotos de maquetes experimentais ou de outras aproximações…</a:t>
            </a:r>
            <a:endParaRPr lang="en-GB" sz="1200" i="0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4EA50-2ED7-DF4C-B81F-E071E7C01FB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7661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77831B-60CC-4F8D-5494-6DC4F69E1E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BF202F-901E-4636-496A-9B7CCC9515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79CD29-9486-4146-4EE4-2A6B66F268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i="0" dirty="0">
                <a:solidFill>
                  <a:schemeClr val="bg1">
                    <a:lumMod val="50000"/>
                  </a:schemeClr>
                </a:solidFill>
              </a:rPr>
              <a:t>Compilação dos registos mais relevantes no processo de trabalho, ensaios de articulação de </a:t>
            </a:r>
            <a:r>
              <a:rPr lang="pt-PT" sz="1200" i="0" dirty="0" err="1">
                <a:solidFill>
                  <a:schemeClr val="bg1">
                    <a:lumMod val="50000"/>
                  </a:schemeClr>
                </a:solidFill>
              </a:rPr>
              <a:t>projecções</a:t>
            </a:r>
            <a:r>
              <a:rPr lang="pt-PT" sz="1200" i="0" dirty="0">
                <a:solidFill>
                  <a:schemeClr val="bg1">
                    <a:lumMod val="50000"/>
                  </a:schemeClr>
                </a:solidFill>
              </a:rPr>
              <a:t> ortogonais, produção de desenhos originais ou redesenho dos desenhos do autor, desenhos exploratórios, de referência e de síntese, fotos de maquetes experimentais ou de outras aproximações…</a:t>
            </a:r>
            <a:endParaRPr lang="en-GB" sz="1200" i="0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FD6BA5-73D1-86C7-04DA-18B226F400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4EA50-2ED7-DF4C-B81F-E071E7C01FB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1373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C738C-1E69-E8E2-14F8-D601391D7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8C0CAB-419E-D4ED-D038-A058C3AD53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9DD4D1-AE4E-873F-2CDD-B6C958D097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i="0" dirty="0">
                <a:solidFill>
                  <a:schemeClr val="bg1">
                    <a:lumMod val="50000"/>
                  </a:schemeClr>
                </a:solidFill>
              </a:rPr>
              <a:t>Compilação dos registos mais relevantes no processo de trabalho, ensaios de articulação de </a:t>
            </a:r>
            <a:r>
              <a:rPr lang="pt-PT" sz="1200" i="0" dirty="0" err="1">
                <a:solidFill>
                  <a:schemeClr val="bg1">
                    <a:lumMod val="50000"/>
                  </a:schemeClr>
                </a:solidFill>
              </a:rPr>
              <a:t>projecções</a:t>
            </a:r>
            <a:r>
              <a:rPr lang="pt-PT" sz="1200" i="0" dirty="0">
                <a:solidFill>
                  <a:schemeClr val="bg1">
                    <a:lumMod val="50000"/>
                  </a:schemeClr>
                </a:solidFill>
              </a:rPr>
              <a:t> ortogonais, produção de desenhos originais ou redesenho dos desenhos do autor, desenhos exploratórios, de referência e de síntese, fotos de maquetes experimentais ou de outras aproximações…</a:t>
            </a:r>
            <a:endParaRPr lang="en-GB" sz="1200" i="0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3D2D25-A24C-E954-81D9-DA97D4AAE4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4EA50-2ED7-DF4C-B81F-E071E7C01FB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6100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i="0" dirty="0">
                <a:solidFill>
                  <a:schemeClr val="bg1">
                    <a:lumMod val="75000"/>
                  </a:schemeClr>
                </a:solidFill>
              </a:rPr>
              <a:t>Planta(s),</a:t>
            </a:r>
            <a:r>
              <a:rPr lang="pt-PT" sz="1200" i="0" baseline="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pt-PT" sz="1200" i="0" dirty="0">
                <a:solidFill>
                  <a:schemeClr val="bg1">
                    <a:lumMod val="75000"/>
                  </a:schemeClr>
                </a:solidFill>
              </a:rPr>
              <a:t>corte(s) articulados</a:t>
            </a:r>
            <a:endParaRPr lang="en-US" i="0" dirty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b="0" i="0" dirty="0">
                <a:latin typeface="Arial"/>
                <a:cs typeface="Arial"/>
              </a:rPr>
              <a:t>Nota: </a:t>
            </a:r>
            <a:r>
              <a:rPr lang="pt-PT" sz="1200" i="0" dirty="0">
                <a:latin typeface="Arial"/>
                <a:cs typeface="Arial"/>
              </a:rPr>
              <a:t>os desenhos devem ser uma simples digitalização, ou fotografia devidamente trabalhada graficamente, dos já produzidos em papel esquisso e entregues ao professor </a:t>
            </a:r>
            <a:endParaRPr lang="en-GB" sz="1200" i="0" dirty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4EA50-2ED7-DF4C-B81F-E071E7C01FB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9402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9B1A4-CD39-F2F5-F298-2163DA521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E712BD-52F1-3BD1-8410-BC949DD22C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FBF382-C040-85BD-67D7-C1BCE3481A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i="0" dirty="0">
                <a:solidFill>
                  <a:schemeClr val="bg1">
                    <a:lumMod val="50000"/>
                  </a:schemeClr>
                </a:solidFill>
              </a:rPr>
              <a:t>Compilação dos registos mais relevantes no processo de trabalho, ensaios de articulação de </a:t>
            </a:r>
            <a:r>
              <a:rPr lang="pt-PT" sz="1200" i="0" dirty="0" err="1">
                <a:solidFill>
                  <a:schemeClr val="bg1">
                    <a:lumMod val="50000"/>
                  </a:schemeClr>
                </a:solidFill>
              </a:rPr>
              <a:t>projecções</a:t>
            </a:r>
            <a:r>
              <a:rPr lang="pt-PT" sz="1200" i="0" dirty="0">
                <a:solidFill>
                  <a:schemeClr val="bg1">
                    <a:lumMod val="50000"/>
                  </a:schemeClr>
                </a:solidFill>
              </a:rPr>
              <a:t> ortogonais, produção de desenhos originais ou redesenho dos desenhos do autor, desenhos exploratórios, de referência e de síntese, fotos de maquetes experimentais ou de outras aproximações…</a:t>
            </a:r>
            <a:endParaRPr lang="en-GB" sz="1200" i="0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75A273-837C-D540-02D2-E5F69C307F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4EA50-2ED7-DF4C-B81F-E071E7C01FB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8798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2111E3-EB22-B0AB-26CF-2C7C47F147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>
            <a:extLst>
              <a:ext uri="{FF2B5EF4-FFF2-40B4-BE49-F238E27FC236}">
                <a16:creationId xmlns:a16="http://schemas.microsoft.com/office/drawing/2014/main" id="{B9AB511E-37B6-9DD2-E78F-48274C22C3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>
            <a:extLst>
              <a:ext uri="{FF2B5EF4-FFF2-40B4-BE49-F238E27FC236}">
                <a16:creationId xmlns:a16="http://schemas.microsoft.com/office/drawing/2014/main" id="{B52E9DE5-1E37-512C-AC92-0A9D6BAAA7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i="0" dirty="0">
                <a:solidFill>
                  <a:schemeClr val="bg1">
                    <a:lumMod val="75000"/>
                  </a:schemeClr>
                </a:solidFill>
              </a:rPr>
              <a:t>Introduzir 1 fotografia por slide da maquete de grupo, fotografada de diferentes ângulos, fotografias recortadas sob fundo branco ou preto, oposto em função ao material da maquete. Fotografias a preto e branco. Devem duplicar o slide para colocar o nº de fotografias pretendidas</a:t>
            </a:r>
          </a:p>
          <a:p>
            <a:endParaRPr lang="en-US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1D87156C-65FB-96E4-A5A4-02DC36C47B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64EA50-2ED7-DF4C-B81F-E071E7C01FB8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8606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7D3DC0-B625-62ED-0A88-29A10A1785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>
            <a:extLst>
              <a:ext uri="{FF2B5EF4-FFF2-40B4-BE49-F238E27FC236}">
                <a16:creationId xmlns:a16="http://schemas.microsoft.com/office/drawing/2014/main" id="{838BA641-1F19-FA94-9854-5D6353D66D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>
            <a:extLst>
              <a:ext uri="{FF2B5EF4-FFF2-40B4-BE49-F238E27FC236}">
                <a16:creationId xmlns:a16="http://schemas.microsoft.com/office/drawing/2014/main" id="{D1495B34-945A-49D9-2667-5DD010166B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i="0" dirty="0">
                <a:solidFill>
                  <a:schemeClr val="bg1">
                    <a:lumMod val="75000"/>
                  </a:schemeClr>
                </a:solidFill>
              </a:rPr>
              <a:t>Introduzir 1 fotografia por slide da maquete de grupo, fotografada de diferentes ângulos, fotografias recortadas sob fundo branco ou preto, oposto em função ao material da maquete. Fotografias a preto e branco. Devem duplicar o slide para colocar o nº de fotografias pretendidas</a:t>
            </a:r>
          </a:p>
          <a:p>
            <a:endParaRPr lang="en-US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93721DCA-1FAD-959D-CCFA-EB49C8F4B1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64EA50-2ED7-DF4C-B81F-E071E7C01FB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68046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40154-26A5-52F7-AAEC-5C9F1FB434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>
            <a:extLst>
              <a:ext uri="{FF2B5EF4-FFF2-40B4-BE49-F238E27FC236}">
                <a16:creationId xmlns:a16="http://schemas.microsoft.com/office/drawing/2014/main" id="{B81BB822-6A5D-F441-7B61-C1C923B715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>
            <a:extLst>
              <a:ext uri="{FF2B5EF4-FFF2-40B4-BE49-F238E27FC236}">
                <a16:creationId xmlns:a16="http://schemas.microsoft.com/office/drawing/2014/main" id="{2D020CAE-93B0-A726-1F84-81C8B01721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i="0" dirty="0">
                <a:solidFill>
                  <a:schemeClr val="bg1">
                    <a:lumMod val="75000"/>
                  </a:schemeClr>
                </a:solidFill>
              </a:rPr>
              <a:t>Introduzir 1 fotografia por slide da maquete de grupo, fotografada de diferentes ângulos, fotografias recortadas sob fundo branco ou preto, oposto em função ao material da maquete. Fotografias a preto e branco. Devem duplicar o slide para colocar o nº de fotografias pretendidas</a:t>
            </a:r>
          </a:p>
          <a:p>
            <a:endParaRPr lang="en-US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F0C1BE8E-619E-74C3-F9C2-625D673307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64EA50-2ED7-DF4C-B81F-E071E7C01FB8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31320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0789C-ED34-0AD7-DBD0-CE0B32B766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>
            <a:extLst>
              <a:ext uri="{FF2B5EF4-FFF2-40B4-BE49-F238E27FC236}">
                <a16:creationId xmlns:a16="http://schemas.microsoft.com/office/drawing/2014/main" id="{EC396F1D-647F-AF12-12F3-4DAAED9F8A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>
            <a:extLst>
              <a:ext uri="{FF2B5EF4-FFF2-40B4-BE49-F238E27FC236}">
                <a16:creationId xmlns:a16="http://schemas.microsoft.com/office/drawing/2014/main" id="{83184751-81E3-5FE4-4F37-33F9D457F9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i="0" dirty="0">
                <a:solidFill>
                  <a:schemeClr val="bg1">
                    <a:lumMod val="75000"/>
                  </a:schemeClr>
                </a:solidFill>
              </a:rPr>
              <a:t>Introduzir 1 fotografia por slide da maquete de grupo, fotografada de diferentes ângulos, fotografias recortadas sob fundo branco ou preto, oposto em função ao material da maquete. Fotografias a preto e branco. Devem duplicar o slide para colocar o nº de fotografias pretendidas</a:t>
            </a:r>
          </a:p>
          <a:p>
            <a:endParaRPr lang="en-US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73B82356-85DD-53B3-5FFC-31ACBB3C5F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64EA50-2ED7-DF4C-B81F-E071E7C01FB8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58699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43CEE4-FD52-0A66-3BFE-733A65735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5EF7E7-E46E-FDC7-D087-C89BFBA2CD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270D5D-F8F0-43E5-2F48-8B4C768059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9BD9D2-78A9-A10C-B7A6-26009281B54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4EA50-2ED7-DF4C-B81F-E071E7C01FB8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36959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33B9A-BD0F-B824-0DF8-2BAE729859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BBAD51-0D45-8BCD-4816-8DD1C3D5F1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1414B5-042E-E0C9-D64F-956A3FB155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i="0" dirty="0">
                <a:solidFill>
                  <a:schemeClr val="bg1">
                    <a:lumMod val="50000"/>
                  </a:schemeClr>
                </a:solidFill>
              </a:rPr>
              <a:t>Compilação dos registos mais relevantes no processo de trabalho, ensaios de articulação de </a:t>
            </a:r>
            <a:r>
              <a:rPr lang="pt-PT" sz="1200" i="0" dirty="0" err="1">
                <a:solidFill>
                  <a:schemeClr val="bg1">
                    <a:lumMod val="50000"/>
                  </a:schemeClr>
                </a:solidFill>
              </a:rPr>
              <a:t>projecções</a:t>
            </a:r>
            <a:r>
              <a:rPr lang="pt-PT" sz="1200" i="0" dirty="0">
                <a:solidFill>
                  <a:schemeClr val="bg1">
                    <a:lumMod val="50000"/>
                  </a:schemeClr>
                </a:solidFill>
              </a:rPr>
              <a:t> ortogonais, produção de desenhos originais ou redesenho dos desenhos do autor, desenhos exploratórios, de referência e de síntese, fotos de maquetes experimentais ou de outras aproximações…</a:t>
            </a:r>
            <a:endParaRPr lang="en-GB" sz="1200" i="0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30C107-4DB9-45C5-5452-64B6B3CCD5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4EA50-2ED7-DF4C-B81F-E071E7C01FB8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57871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68A727-8E91-B698-CFB2-D18BA4DC0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33772A-BABF-EBDF-3E2F-61EC87AAC4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47F8F4-AEFE-77D3-3E1A-68606C2683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i="0" dirty="0">
                <a:solidFill>
                  <a:schemeClr val="bg1">
                    <a:lumMod val="50000"/>
                  </a:schemeClr>
                </a:solidFill>
              </a:rPr>
              <a:t>Compilação dos registos mais relevantes no processo de trabalho, ensaios de articulação de </a:t>
            </a:r>
            <a:r>
              <a:rPr lang="pt-PT" sz="1200" i="0" dirty="0" err="1">
                <a:solidFill>
                  <a:schemeClr val="bg1">
                    <a:lumMod val="50000"/>
                  </a:schemeClr>
                </a:solidFill>
              </a:rPr>
              <a:t>projecções</a:t>
            </a:r>
            <a:r>
              <a:rPr lang="pt-PT" sz="1200" i="0" dirty="0">
                <a:solidFill>
                  <a:schemeClr val="bg1">
                    <a:lumMod val="50000"/>
                  </a:schemeClr>
                </a:solidFill>
              </a:rPr>
              <a:t> ortogonais, produção de desenhos originais ou redesenho dos desenhos do autor, desenhos exploratórios, de referência e de síntese, fotos de maquetes experimentais ou de outras aproximações…</a:t>
            </a:r>
            <a:endParaRPr lang="en-GB" sz="1200" i="0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0E4C8A-A440-27AB-432C-36FA7203F7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4EA50-2ED7-DF4C-B81F-E071E7C01FB8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5734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E5EAB-29CB-0AB2-CCFD-97C084A824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911D3B-C867-EF7A-587A-451D2531CA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CF0553-9F86-A831-2025-341288A4FD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i="0" dirty="0">
                <a:solidFill>
                  <a:schemeClr val="bg1">
                    <a:lumMod val="50000"/>
                  </a:schemeClr>
                </a:solidFill>
              </a:rPr>
              <a:t>Compilação dos registos mais relevantes no processo de trabalho, ensaios de articulação de </a:t>
            </a:r>
            <a:r>
              <a:rPr lang="pt-PT" sz="1200" i="0" dirty="0" err="1">
                <a:solidFill>
                  <a:schemeClr val="bg1">
                    <a:lumMod val="50000"/>
                  </a:schemeClr>
                </a:solidFill>
              </a:rPr>
              <a:t>projecções</a:t>
            </a:r>
            <a:r>
              <a:rPr lang="pt-PT" sz="1200" i="0" dirty="0">
                <a:solidFill>
                  <a:schemeClr val="bg1">
                    <a:lumMod val="50000"/>
                  </a:schemeClr>
                </a:solidFill>
              </a:rPr>
              <a:t> ortogonais, produção de desenhos originais ou redesenho dos desenhos do autor, desenhos exploratórios, de referência e de síntese, fotos de maquetes experimentais ou de outras aproximações…</a:t>
            </a:r>
            <a:endParaRPr lang="en-GB" sz="1200" i="0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EC54D6-034C-162F-A11A-555E5F0633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4EA50-2ED7-DF4C-B81F-E071E7C01FB8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69982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51E53C-AE38-D5C2-C108-FEF6D0EDD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4B1376-FF72-4317-5E91-2428B138FE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8AD482-F921-2829-CCC1-B2D99B78C3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i="0" dirty="0">
                <a:solidFill>
                  <a:schemeClr val="bg1">
                    <a:lumMod val="50000"/>
                  </a:schemeClr>
                </a:solidFill>
              </a:rPr>
              <a:t>Compilação dos registos mais relevantes no processo de trabalho, ensaios de articulação de </a:t>
            </a:r>
            <a:r>
              <a:rPr lang="pt-PT" sz="1200" i="0" dirty="0" err="1">
                <a:solidFill>
                  <a:schemeClr val="bg1">
                    <a:lumMod val="50000"/>
                  </a:schemeClr>
                </a:solidFill>
              </a:rPr>
              <a:t>projecções</a:t>
            </a:r>
            <a:r>
              <a:rPr lang="pt-PT" sz="1200" i="0" dirty="0">
                <a:solidFill>
                  <a:schemeClr val="bg1">
                    <a:lumMod val="50000"/>
                  </a:schemeClr>
                </a:solidFill>
              </a:rPr>
              <a:t> ortogonais, produção de desenhos originais ou redesenho dos desenhos do autor, desenhos exploratórios, de referência e de síntese, fotos de maquetes experimentais ou de outras aproximações…</a:t>
            </a:r>
            <a:endParaRPr lang="en-GB" sz="1200" i="0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66CA8-1FE8-4E9A-908B-A021C42D8F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4EA50-2ED7-DF4C-B81F-E071E7C01FB8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008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5A9B7A-F908-5AD4-9186-BD8B4329A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55C584-7E83-ED1A-54AF-4D7A99FD36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4067BB-6BF8-BB57-3ACE-F14A317777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i="0" dirty="0">
                <a:solidFill>
                  <a:schemeClr val="bg1">
                    <a:lumMod val="75000"/>
                  </a:schemeClr>
                </a:solidFill>
              </a:rPr>
              <a:t>Planta(s),</a:t>
            </a:r>
            <a:r>
              <a:rPr lang="pt-PT" sz="1200" i="0" baseline="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pt-PT" sz="1200" i="0" dirty="0">
                <a:solidFill>
                  <a:schemeClr val="bg1">
                    <a:lumMod val="75000"/>
                  </a:schemeClr>
                </a:solidFill>
              </a:rPr>
              <a:t>corte(s) articulados</a:t>
            </a:r>
            <a:endParaRPr lang="en-US" i="0" dirty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b="0" i="0" dirty="0">
                <a:latin typeface="Arial"/>
                <a:cs typeface="Arial"/>
              </a:rPr>
              <a:t>Nota: </a:t>
            </a:r>
            <a:r>
              <a:rPr lang="pt-PT" sz="1200" i="0" dirty="0">
                <a:latin typeface="Arial"/>
                <a:cs typeface="Arial"/>
              </a:rPr>
              <a:t>os desenhos devem ser uma simples digitalização, ou fotografia devidamente trabalhada graficamente, dos já produzidos em papel esquisso e entregues ao professor </a:t>
            </a:r>
            <a:endParaRPr lang="en-GB" sz="1200" i="0" dirty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30381F-D3D8-B5C1-8C34-29ABE40E7B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4EA50-2ED7-DF4C-B81F-E071E7C01FB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14257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0000"/>
                </a:solidFill>
              </a:rPr>
              <a:t>Introduzir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uma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imagem</a:t>
            </a:r>
            <a:r>
              <a:rPr lang="en-US" dirty="0">
                <a:solidFill>
                  <a:srgbClr val="FF0000"/>
                </a:solidFill>
              </a:rPr>
              <a:t> de </a:t>
            </a:r>
            <a:r>
              <a:rPr lang="en-US" dirty="0" err="1">
                <a:solidFill>
                  <a:srgbClr val="FF0000"/>
                </a:solidFill>
              </a:rPr>
              <a:t>referência</a:t>
            </a:r>
            <a:r>
              <a:rPr lang="en-US" dirty="0">
                <a:solidFill>
                  <a:srgbClr val="FF0000"/>
                </a:solidFill>
              </a:rPr>
              <a:t> de um </a:t>
            </a:r>
            <a:r>
              <a:rPr lang="en-US" dirty="0" err="1">
                <a:solidFill>
                  <a:srgbClr val="FF0000"/>
                </a:solidFill>
              </a:rPr>
              <a:t>projeto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que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serviu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como</a:t>
            </a:r>
            <a:r>
              <a:rPr lang="en-US" dirty="0">
                <a:solidFill>
                  <a:srgbClr val="FF0000"/>
                </a:solidFill>
              </a:rPr>
              <a:t> base para o </a:t>
            </a:r>
            <a:r>
              <a:rPr lang="en-US" dirty="0" err="1">
                <a:solidFill>
                  <a:srgbClr val="FF0000"/>
                </a:solidFill>
              </a:rPr>
              <a:t>desenvolvimento</a:t>
            </a:r>
            <a:r>
              <a:rPr lang="en-US" dirty="0">
                <a:solidFill>
                  <a:srgbClr val="FF0000"/>
                </a:solidFill>
              </a:rPr>
              <a:t> da </a:t>
            </a:r>
            <a:r>
              <a:rPr lang="en-US" dirty="0" err="1">
                <a:solidFill>
                  <a:srgbClr val="FF0000"/>
                </a:solidFill>
              </a:rPr>
              <a:t>proposta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nos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temas</a:t>
            </a:r>
            <a:r>
              <a:rPr lang="en-US" dirty="0">
                <a:solidFill>
                  <a:srgbClr val="FF0000"/>
                </a:solidFill>
              </a:rPr>
              <a:t> da </a:t>
            </a:r>
            <a:r>
              <a:rPr lang="en-US" dirty="0" err="1">
                <a:solidFill>
                  <a:srgbClr val="FF0000"/>
                </a:solidFill>
              </a:rPr>
              <a:t>espacialidade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ou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expressão</a:t>
            </a:r>
            <a:r>
              <a:rPr lang="en-US" dirty="0">
                <a:solidFill>
                  <a:srgbClr val="FF0000"/>
                </a:solidFill>
              </a:rPr>
              <a:t> e </a:t>
            </a:r>
            <a:r>
              <a:rPr lang="en-US" dirty="0" err="1">
                <a:solidFill>
                  <a:srgbClr val="FF0000"/>
                </a:solidFill>
              </a:rPr>
              <a:t>matéria</a:t>
            </a:r>
            <a:endParaRPr lang="en-US" baseline="0" dirty="0">
              <a:solidFill>
                <a:srgbClr val="FF0000"/>
              </a:solidFill>
            </a:endParaRPr>
          </a:p>
          <a:p>
            <a:endParaRPr lang="en-US" baseline="0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i="1" baseline="0" dirty="0">
              <a:solidFill>
                <a:schemeClr val="bg1"/>
              </a:solidFill>
            </a:endParaRPr>
          </a:p>
          <a:p>
            <a:endParaRPr lang="pt-PT" i="1" baseline="0" dirty="0">
              <a:solidFill>
                <a:schemeClr val="bg1"/>
              </a:solidFill>
            </a:endParaRPr>
          </a:p>
          <a:p>
            <a:endParaRPr lang="pt-PT" i="1" baseline="0" dirty="0">
              <a:solidFill>
                <a:schemeClr val="bg1"/>
              </a:solidFill>
            </a:endParaRPr>
          </a:p>
          <a:p>
            <a:endParaRPr lang="pt-PT" i="1" baseline="0" dirty="0">
              <a:solidFill>
                <a:schemeClr val="bg1"/>
              </a:solidFill>
            </a:endParaRPr>
          </a:p>
          <a:p>
            <a:endParaRPr lang="pt-PT" i="1" baseline="0" dirty="0"/>
          </a:p>
          <a:p>
            <a:endParaRPr lang="pt-PT" i="1" baseline="0" dirty="0"/>
          </a:p>
          <a:p>
            <a:endParaRPr lang="pt-PT" i="1" baseline="0" dirty="0"/>
          </a:p>
          <a:p>
            <a:endParaRPr lang="pt-PT" i="1" baseline="0" dirty="0"/>
          </a:p>
          <a:p>
            <a:endParaRPr lang="pt-PT" i="1" baseline="0" dirty="0"/>
          </a:p>
          <a:p>
            <a:endParaRPr lang="pt-PT" i="1" baseline="0" dirty="0"/>
          </a:p>
          <a:p>
            <a:endParaRPr lang="pt-PT" i="1" baseline="0" dirty="0"/>
          </a:p>
          <a:p>
            <a:endParaRPr lang="pt-PT" i="1" baseline="0" dirty="0"/>
          </a:p>
          <a:p>
            <a:endParaRPr lang="pt-PT" i="1" baseline="0" dirty="0"/>
          </a:p>
          <a:p>
            <a:endParaRPr lang="pt-PT" i="1" baseline="0" dirty="0"/>
          </a:p>
          <a:p>
            <a:endParaRPr lang="pt-PT" i="1" baseline="0" dirty="0"/>
          </a:p>
          <a:p>
            <a:endParaRPr lang="pt-PT" i="1" baseline="0" dirty="0"/>
          </a:p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4EA50-2ED7-DF4C-B81F-E071E7C01FB8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08673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D4C07-A9BE-DE30-55FA-04B85F901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CF4137-DA93-CFF0-F760-9AEC614727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7FD4B8-F1CB-5A51-85AB-E90386400B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i="0" dirty="0">
                <a:solidFill>
                  <a:schemeClr val="bg1">
                    <a:lumMod val="75000"/>
                  </a:schemeClr>
                </a:solidFill>
              </a:rPr>
              <a:t>Introduzir os desenhos mais recentes da escala 1:200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b="0" i="0" dirty="0">
                <a:latin typeface="Arial"/>
                <a:cs typeface="Arial"/>
              </a:rPr>
              <a:t>Nota: </a:t>
            </a:r>
            <a:r>
              <a:rPr lang="pt-PT" sz="1200" i="0" dirty="0">
                <a:latin typeface="Arial"/>
                <a:cs typeface="Arial"/>
              </a:rPr>
              <a:t>os desenhos devem ser uma simples digitalização, ou fotografia devidamente trabalhada graficamente, dos já produzidos em papel esquisso e entregues ao professor </a:t>
            </a:r>
            <a:endParaRPr lang="en-GB" sz="1200" i="0" dirty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5A0D07-0657-A836-8BD6-31675098BB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4EA50-2ED7-DF4C-B81F-E071E7C01FB8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30990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31B264-1D40-94EF-9C2F-3777C0F64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73608F-946B-FFA5-D96D-AA13481448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426907-F0D7-6BB4-64B8-7EA4D5AD7E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i="0" dirty="0">
                <a:solidFill>
                  <a:schemeClr val="bg1">
                    <a:lumMod val="75000"/>
                  </a:schemeClr>
                </a:solidFill>
              </a:rPr>
              <a:t>Introduzir os desenhos mais recentes da escala 1:100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b="0" i="0" dirty="0">
                <a:latin typeface="Arial"/>
                <a:cs typeface="Arial"/>
              </a:rPr>
              <a:t>Nota: </a:t>
            </a:r>
            <a:r>
              <a:rPr lang="pt-PT" sz="1200" i="0" dirty="0">
                <a:latin typeface="Arial"/>
                <a:cs typeface="Arial"/>
              </a:rPr>
              <a:t>os desenhos devem ser uma simples digitalização, ou fotografia devidamente trabalhada graficamente, dos já produzidos em papel esquisso e entregues ao professor </a:t>
            </a:r>
            <a:endParaRPr lang="en-GB" sz="1200" i="0" dirty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B172C4-67F5-E146-03C2-F8A53EABF3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4EA50-2ED7-DF4C-B81F-E071E7C01FB8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75925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9EF847-238C-860E-927C-93168A8C1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34C59B-425C-9A28-B867-0B5FD6DF9E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4EED4B-6E3D-F93F-3B4C-408D57EFAB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i="0" dirty="0">
                <a:solidFill>
                  <a:schemeClr val="bg1">
                    <a:lumMod val="75000"/>
                  </a:schemeClr>
                </a:solidFill>
              </a:rPr>
              <a:t>Introduzir os desenhos mais recentes da escala 1:100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b="0" i="0" dirty="0">
                <a:latin typeface="Arial"/>
                <a:cs typeface="Arial"/>
              </a:rPr>
              <a:t>Nota: </a:t>
            </a:r>
            <a:r>
              <a:rPr lang="pt-PT" sz="1200" i="0" dirty="0">
                <a:latin typeface="Arial"/>
                <a:cs typeface="Arial"/>
              </a:rPr>
              <a:t>os desenhos devem ser uma simples digitalização, ou fotografia devidamente trabalhada graficamente, dos já produzidos em papel esquisso e entregues ao professor </a:t>
            </a:r>
            <a:endParaRPr lang="en-GB" sz="1200" i="0" dirty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65668E-3BD1-26A5-C865-F97029A815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4EA50-2ED7-DF4C-B81F-E071E7C01FB8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95649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DAA517-AAA7-906A-3100-B314B0065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B550A0-20E0-88EE-7640-446DBADD08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612B18-B262-62E6-8BAC-26301B6628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i="0" dirty="0">
                <a:solidFill>
                  <a:schemeClr val="bg1">
                    <a:lumMod val="75000"/>
                  </a:schemeClr>
                </a:solidFill>
              </a:rPr>
              <a:t>Introduzir os desenhos mais recentes da escala 1:50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b="0" i="0" dirty="0">
                <a:latin typeface="Arial"/>
                <a:cs typeface="Arial"/>
              </a:rPr>
              <a:t>Nota: </a:t>
            </a:r>
            <a:r>
              <a:rPr lang="pt-PT" sz="1200" i="0" dirty="0">
                <a:latin typeface="Arial"/>
                <a:cs typeface="Arial"/>
              </a:rPr>
              <a:t>os desenhos devem ser uma simples digitalização, ou fotografia devidamente trabalhada graficamente, dos já produzidos em papel esquisso e entregues ao professor </a:t>
            </a:r>
            <a:endParaRPr lang="en-GB" sz="1200" i="0" dirty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7321F1-5130-8F7B-20E1-98299A00F7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4EA50-2ED7-DF4C-B81F-E071E7C01FB8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4044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8B1EA2-3DB8-DC9C-6D3B-AD4B8E4F4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80572F-C304-DB7E-24AB-F4AEA266DF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44507F-12E5-D8C2-8083-C3ADBBDF01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i="0" dirty="0">
                <a:solidFill>
                  <a:srgbClr val="FF0000"/>
                </a:solidFill>
                <a:latin typeface="Arial"/>
                <a:cs typeface="Arial"/>
              </a:rPr>
              <a:t>- os desenhos devem ser uma simples digitalização, ou fotografia devidamente trabalhada graficamente, dos já produzidos em papel esquisso e entregues ao professor </a:t>
            </a:r>
            <a:endParaRPr lang="en-GB" sz="1200" i="0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F9E5A2-19B0-B69A-F859-210B6587DF5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4EA50-2ED7-DF4C-B81F-E071E7C01FB8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93219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D4C851-DDA9-FE64-7774-75D9763F30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214B0D-8F11-3B87-E017-8E4A6D8240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BA2DC0-6989-69F2-C3F6-855FB7975E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i="0" dirty="0">
                <a:solidFill>
                  <a:srgbClr val="FF0000"/>
                </a:solidFill>
              </a:rPr>
              <a:t>Introduzir as vistas seriais produzidas como forma de aproximação ao lugar da intervenção.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b="0" i="0" dirty="0">
                <a:solidFill>
                  <a:srgbClr val="FF0000"/>
                </a:solidFill>
                <a:latin typeface="Arial"/>
                <a:cs typeface="Arial"/>
              </a:rPr>
              <a:t>Notas: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b="0" i="0" dirty="0">
                <a:solidFill>
                  <a:srgbClr val="FF0000"/>
                </a:solidFill>
                <a:latin typeface="Arial"/>
                <a:cs typeface="Arial"/>
              </a:rPr>
              <a:t>- devem introduzir o nº de vistas produzidas, uma por página.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i="0" dirty="0">
                <a:solidFill>
                  <a:srgbClr val="FF0000"/>
                </a:solidFill>
                <a:latin typeface="Arial"/>
                <a:cs typeface="Arial"/>
              </a:rPr>
              <a:t>- os desenhos devem ser uma simples digitalização, ou fotografia devidamente trabalhada graficamente, dos já produzidos em papel esquisso e entregues ao professor </a:t>
            </a:r>
            <a:endParaRPr lang="en-GB" sz="1200" i="0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ACB393-7C5E-402F-0240-7E25466FA05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4EA50-2ED7-DF4C-B81F-E071E7C01FB8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19565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3636C8-B616-2C93-B80A-29FE8FC54E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DCF1D9-E376-CF1A-93BB-0A2B6C9392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89F867-4374-7A80-2D4B-0C9B238D0A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i="0" dirty="0">
                <a:solidFill>
                  <a:srgbClr val="FF0000"/>
                </a:solidFill>
              </a:rPr>
              <a:t>Introduzir as vistas seriais produzidas como forma de aproximação ao lugar da intervenção.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b="0" i="0" dirty="0">
                <a:solidFill>
                  <a:srgbClr val="FF0000"/>
                </a:solidFill>
                <a:latin typeface="Arial"/>
                <a:cs typeface="Arial"/>
              </a:rPr>
              <a:t>Notas: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b="0" i="0" dirty="0">
                <a:solidFill>
                  <a:srgbClr val="FF0000"/>
                </a:solidFill>
                <a:latin typeface="Arial"/>
                <a:cs typeface="Arial"/>
              </a:rPr>
              <a:t>- devem introduzir o nº de vistas produzidas, uma por página.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i="0" dirty="0">
                <a:solidFill>
                  <a:srgbClr val="FF0000"/>
                </a:solidFill>
                <a:latin typeface="Arial"/>
                <a:cs typeface="Arial"/>
              </a:rPr>
              <a:t>- os desenhos devem ser uma simples digitalização, ou fotografia devidamente trabalhada graficamente, dos já produzidos em papel esquisso e entregues ao professor </a:t>
            </a:r>
            <a:endParaRPr lang="en-GB" sz="1200" i="0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4AE84A-98CB-9125-A273-0FA3C60D68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4EA50-2ED7-DF4C-B81F-E071E7C01FB8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87795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77659-5EA4-366D-3C85-336F9CBB4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4E5E19-C121-CD05-1ACC-EB6F0C24EE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C3C2AE-F1F3-1169-6A36-92CCDAA113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i="0" dirty="0">
                <a:solidFill>
                  <a:srgbClr val="FF0000"/>
                </a:solidFill>
              </a:rPr>
              <a:t>Introduzir as vistas seriais produzidas como forma de aproximação ao lugar da intervenção.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b="0" i="0" dirty="0">
                <a:solidFill>
                  <a:srgbClr val="FF0000"/>
                </a:solidFill>
                <a:latin typeface="Arial"/>
                <a:cs typeface="Arial"/>
              </a:rPr>
              <a:t>Notas: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b="0" i="0" dirty="0">
                <a:solidFill>
                  <a:srgbClr val="FF0000"/>
                </a:solidFill>
                <a:latin typeface="Arial"/>
                <a:cs typeface="Arial"/>
              </a:rPr>
              <a:t>- devem introduzir o nº de vistas produzidas, uma por página.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i="0" dirty="0">
                <a:solidFill>
                  <a:srgbClr val="FF0000"/>
                </a:solidFill>
                <a:latin typeface="Arial"/>
                <a:cs typeface="Arial"/>
              </a:rPr>
              <a:t>- os desenhos devem ser uma simples digitalização, ou fotografia devidamente trabalhada graficamente, dos já produzidos em papel esquisso e entregues ao professor </a:t>
            </a:r>
            <a:endParaRPr lang="en-GB" sz="1200" i="0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729469-00F9-A1A9-9E37-42E0D09061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4EA50-2ED7-DF4C-B81F-E071E7C01FB8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92337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i="0" dirty="0">
                <a:solidFill>
                  <a:schemeClr val="bg1">
                    <a:lumMod val="75000"/>
                  </a:schemeClr>
                </a:solidFill>
              </a:rPr>
              <a:t>Introduzir 1 fotografia por slide da maquete de percurso/ plano de pavimento, fotografada de diferentes ângulos, fotografias recortadas sob fundo branco ou preto, oposto em função ao material da maquete.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i="0" dirty="0">
                <a:solidFill>
                  <a:schemeClr val="bg1">
                    <a:lumMod val="75000"/>
                  </a:schemeClr>
                </a:solidFill>
              </a:rPr>
              <a:t>Fotografias a preto e branco. Devem duplicar o slide para colocar o nº de fotografias pretendidas</a:t>
            </a:r>
          </a:p>
          <a:p>
            <a:endParaRPr lang="en-US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64EA50-2ED7-DF4C-B81F-E071E7C01FB8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6498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0000"/>
                </a:solidFill>
              </a:rPr>
              <a:t>Introduzir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uma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fotografia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selecionada</a:t>
            </a:r>
            <a:r>
              <a:rPr lang="en-US" dirty="0">
                <a:solidFill>
                  <a:srgbClr val="FF0000"/>
                </a:solidFill>
              </a:rPr>
              <a:t> do </a:t>
            </a:r>
            <a:r>
              <a:rPr lang="en-US" dirty="0" err="1">
                <a:solidFill>
                  <a:srgbClr val="FF0000"/>
                </a:solidFill>
              </a:rPr>
              <a:t>lugar</a:t>
            </a:r>
            <a:r>
              <a:rPr lang="en-US" dirty="0">
                <a:solidFill>
                  <a:srgbClr val="FF0000"/>
                </a:solidFill>
              </a:rPr>
              <a:t> de </a:t>
            </a:r>
            <a:r>
              <a:rPr lang="en-US" dirty="0" err="1">
                <a:solidFill>
                  <a:srgbClr val="FF0000"/>
                </a:solidFill>
              </a:rPr>
              <a:t>intervenção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reveladora</a:t>
            </a:r>
            <a:r>
              <a:rPr lang="en-US" dirty="0">
                <a:solidFill>
                  <a:srgbClr val="FF0000"/>
                </a:solidFill>
              </a:rPr>
              <a:t> da </a:t>
            </a:r>
            <a:r>
              <a:rPr lang="en-US" dirty="0" err="1">
                <a:solidFill>
                  <a:srgbClr val="FF0000"/>
                </a:solidFill>
              </a:rPr>
              <a:t>atmosfera</a:t>
            </a:r>
            <a:r>
              <a:rPr lang="en-US" dirty="0">
                <a:solidFill>
                  <a:srgbClr val="FF0000"/>
                </a:solidFill>
              </a:rPr>
              <a:t> do </a:t>
            </a:r>
            <a:r>
              <a:rPr lang="en-US" dirty="0" err="1">
                <a:solidFill>
                  <a:srgbClr val="FF0000"/>
                </a:solidFill>
              </a:rPr>
              <a:t>lugar</a:t>
            </a:r>
            <a:endParaRPr lang="en-US" baseline="0" dirty="0">
              <a:solidFill>
                <a:srgbClr val="FF0000"/>
              </a:solidFill>
            </a:endParaRPr>
          </a:p>
          <a:p>
            <a:endParaRPr lang="en-US" baseline="0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i="1" baseline="0" dirty="0">
              <a:solidFill>
                <a:schemeClr val="bg1"/>
              </a:solidFill>
            </a:endParaRPr>
          </a:p>
          <a:p>
            <a:endParaRPr lang="pt-PT" i="1" baseline="0" dirty="0">
              <a:solidFill>
                <a:schemeClr val="bg1"/>
              </a:solidFill>
            </a:endParaRPr>
          </a:p>
          <a:p>
            <a:endParaRPr lang="pt-PT" i="1" baseline="0" dirty="0">
              <a:solidFill>
                <a:schemeClr val="bg1"/>
              </a:solidFill>
            </a:endParaRPr>
          </a:p>
          <a:p>
            <a:endParaRPr lang="pt-PT" i="1" baseline="0" dirty="0">
              <a:solidFill>
                <a:schemeClr val="bg1"/>
              </a:solidFill>
            </a:endParaRPr>
          </a:p>
          <a:p>
            <a:endParaRPr lang="pt-PT" i="1" baseline="0" dirty="0"/>
          </a:p>
          <a:p>
            <a:endParaRPr lang="pt-PT" i="1" baseline="0" dirty="0"/>
          </a:p>
          <a:p>
            <a:endParaRPr lang="pt-PT" i="1" baseline="0" dirty="0"/>
          </a:p>
          <a:p>
            <a:endParaRPr lang="pt-PT" i="1" baseline="0" dirty="0"/>
          </a:p>
          <a:p>
            <a:endParaRPr lang="pt-PT" i="1" baseline="0" dirty="0"/>
          </a:p>
          <a:p>
            <a:endParaRPr lang="pt-PT" i="1" baseline="0" dirty="0"/>
          </a:p>
          <a:p>
            <a:endParaRPr lang="pt-PT" i="1" baseline="0" dirty="0"/>
          </a:p>
          <a:p>
            <a:endParaRPr lang="pt-PT" i="1" baseline="0" dirty="0"/>
          </a:p>
          <a:p>
            <a:endParaRPr lang="pt-PT" i="1" baseline="0" dirty="0"/>
          </a:p>
          <a:p>
            <a:endParaRPr lang="pt-PT" i="1" baseline="0" dirty="0"/>
          </a:p>
          <a:p>
            <a:endParaRPr lang="pt-PT" i="1" baseline="0" dirty="0"/>
          </a:p>
          <a:p>
            <a:endParaRPr lang="pt-PT" i="1" baseline="0" dirty="0"/>
          </a:p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4EA50-2ED7-DF4C-B81F-E071E7C01FB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08673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014D86-878E-1C0C-549A-67F4EE67C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>
            <a:extLst>
              <a:ext uri="{FF2B5EF4-FFF2-40B4-BE49-F238E27FC236}">
                <a16:creationId xmlns:a16="http://schemas.microsoft.com/office/drawing/2014/main" id="{F8F1B19B-3159-AAB3-7FBA-1FA87F0478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>
            <a:extLst>
              <a:ext uri="{FF2B5EF4-FFF2-40B4-BE49-F238E27FC236}">
                <a16:creationId xmlns:a16="http://schemas.microsoft.com/office/drawing/2014/main" id="{1A3CF6B1-9F14-F534-5299-6BDF05FBFA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i="0" dirty="0">
                <a:solidFill>
                  <a:schemeClr val="bg1">
                    <a:lumMod val="75000"/>
                  </a:schemeClr>
                </a:solidFill>
              </a:rPr>
              <a:t>Introduzir 1 fotografia por slide da maquete da proposta inserida na maquete de grupo, fotografada de diferentes ângulos, fotografias recortadas sob fundo branco ou preto, oposto em função ao material da maquete.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i="0" dirty="0">
                <a:solidFill>
                  <a:schemeClr val="bg1">
                    <a:lumMod val="75000"/>
                  </a:schemeClr>
                </a:solidFill>
              </a:rPr>
              <a:t>Fotografias a preto e branco. Devem duplicar o slide para colocar o nº de fotografias pretendidas</a:t>
            </a:r>
          </a:p>
          <a:p>
            <a:endParaRPr lang="en-US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08EE902F-64F6-398E-B5C2-ABAA575034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64EA50-2ED7-DF4C-B81F-E071E7C01FB8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11107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1D71D0-6C61-0731-35C2-ABC417103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>
            <a:extLst>
              <a:ext uri="{FF2B5EF4-FFF2-40B4-BE49-F238E27FC236}">
                <a16:creationId xmlns:a16="http://schemas.microsoft.com/office/drawing/2014/main" id="{0D12F0F5-091D-5D71-6C88-F18A937707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>
            <a:extLst>
              <a:ext uri="{FF2B5EF4-FFF2-40B4-BE49-F238E27FC236}">
                <a16:creationId xmlns:a16="http://schemas.microsoft.com/office/drawing/2014/main" id="{79B3A1F9-1D76-9FA0-60C0-07B88AF589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i="0" dirty="0">
                <a:solidFill>
                  <a:schemeClr val="bg1">
                    <a:lumMod val="75000"/>
                  </a:schemeClr>
                </a:solidFill>
              </a:rPr>
              <a:t>Introduzir 1 fotografia por slide da maquete fotografada de diferentes ângulos, fotografias recortadas sob fundo branco ou preto, oposto em função ao material da maquete.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i="0" dirty="0">
                <a:solidFill>
                  <a:schemeClr val="bg1">
                    <a:lumMod val="75000"/>
                  </a:schemeClr>
                </a:solidFill>
              </a:rPr>
              <a:t>Fotografias a preto e branco. Devem duplicar o slide para colocar o nº de fotografias pretendidas</a:t>
            </a:r>
          </a:p>
          <a:p>
            <a:endParaRPr lang="en-US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C548DD93-C6D5-4C31-AD4B-220B8F7E54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64EA50-2ED7-DF4C-B81F-E071E7C01FB8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64987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4EA50-2ED7-DF4C-B81F-E071E7C01FB8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2620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i="0" dirty="0">
                <a:solidFill>
                  <a:schemeClr val="bg1">
                    <a:lumMod val="50000"/>
                  </a:schemeClr>
                </a:solidFill>
              </a:rPr>
              <a:t>Compilação dos registos mais relevantes no processo de trabalho, ensaios de articulação de </a:t>
            </a:r>
            <a:r>
              <a:rPr lang="pt-PT" sz="1200" i="0" dirty="0" err="1">
                <a:solidFill>
                  <a:schemeClr val="bg1">
                    <a:lumMod val="50000"/>
                  </a:schemeClr>
                </a:solidFill>
              </a:rPr>
              <a:t>projecções</a:t>
            </a:r>
            <a:r>
              <a:rPr lang="pt-PT" sz="1200" i="0" dirty="0">
                <a:solidFill>
                  <a:schemeClr val="bg1">
                    <a:lumMod val="50000"/>
                  </a:schemeClr>
                </a:solidFill>
              </a:rPr>
              <a:t> ortogonais, produção de desenhos originais ou redesenho dos desenhos do autor, desenhos exploratórios, de referência e de síntese, fotos de maquetes experimentais ou de outras aproximações…</a:t>
            </a:r>
            <a:endParaRPr lang="en-GB" sz="1200" i="0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4EA50-2ED7-DF4C-B81F-E071E7C01FB8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76614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DBC701-CEF0-8B5B-4532-8D3D26072F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80637F-FF6E-DE9C-A66A-4DD70B558B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6BCE93-9BF6-C472-F470-D07F662613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i="0" dirty="0">
                <a:solidFill>
                  <a:schemeClr val="bg1">
                    <a:lumMod val="50000"/>
                  </a:schemeClr>
                </a:solidFill>
              </a:rPr>
              <a:t>Compilação dos registos mais relevantes no processo de trabalho, ensaios de articulação de </a:t>
            </a:r>
            <a:r>
              <a:rPr lang="pt-PT" sz="1200" i="0" dirty="0" err="1">
                <a:solidFill>
                  <a:schemeClr val="bg1">
                    <a:lumMod val="50000"/>
                  </a:schemeClr>
                </a:solidFill>
              </a:rPr>
              <a:t>projecções</a:t>
            </a:r>
            <a:r>
              <a:rPr lang="pt-PT" sz="1200" i="0" dirty="0">
                <a:solidFill>
                  <a:schemeClr val="bg1">
                    <a:lumMod val="50000"/>
                  </a:schemeClr>
                </a:solidFill>
              </a:rPr>
              <a:t> ortogonais, produção de desenhos originais ou redesenho dos desenhos do autor, desenhos exploratórios, de referência e de síntese, fotos de maquetes experimentais ou de outras aproximações…</a:t>
            </a:r>
            <a:endParaRPr lang="en-GB" sz="1200" i="0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7CA7E5-1D25-8043-7965-35F746F32E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4EA50-2ED7-DF4C-B81F-E071E7C01FB8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284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D4C07-A9BE-DE30-55FA-04B85F901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CF4137-DA93-CFF0-F760-9AEC614727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7FD4B8-F1CB-5A51-85AB-E90386400B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i="0" dirty="0">
                <a:solidFill>
                  <a:schemeClr val="bg1">
                    <a:lumMod val="75000"/>
                  </a:schemeClr>
                </a:solidFill>
              </a:rPr>
              <a:t>Introduzir o desenho de análise 1:1000 e indicar qual o tema da análise (</a:t>
            </a:r>
            <a:r>
              <a:rPr lang="pt-PT" sz="1200" i="0" dirty="0" err="1">
                <a:solidFill>
                  <a:schemeClr val="bg1">
                    <a:lumMod val="75000"/>
                  </a:schemeClr>
                </a:solidFill>
              </a:rPr>
              <a:t>ex</a:t>
            </a:r>
            <a:r>
              <a:rPr lang="pt-PT" sz="1200" i="0" dirty="0">
                <a:solidFill>
                  <a:schemeClr val="bg1">
                    <a:lumMod val="75000"/>
                  </a:schemeClr>
                </a:solidFill>
              </a:rPr>
              <a:t>: traçado, tecido, topografia, </a:t>
            </a:r>
            <a:r>
              <a:rPr lang="pt-PT" sz="1200" i="0" dirty="0" err="1">
                <a:solidFill>
                  <a:schemeClr val="bg1">
                    <a:lumMod val="75000"/>
                  </a:schemeClr>
                </a:solidFill>
              </a:rPr>
              <a:t>etc</a:t>
            </a:r>
            <a:r>
              <a:rPr lang="pt-PT" sz="1200" i="0" dirty="0">
                <a:solidFill>
                  <a:schemeClr val="bg1">
                    <a:lumMod val="75000"/>
                  </a:schemeClr>
                </a:solidFill>
              </a:rPr>
              <a:t>)</a:t>
            </a:r>
            <a:endParaRPr lang="en-US" i="0" dirty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b="0" i="0" dirty="0">
                <a:latin typeface="Arial"/>
                <a:cs typeface="Arial"/>
              </a:rPr>
              <a:t>Nota: </a:t>
            </a:r>
            <a:r>
              <a:rPr lang="pt-PT" sz="1200" i="0" dirty="0">
                <a:latin typeface="Arial"/>
                <a:cs typeface="Arial"/>
              </a:rPr>
              <a:t>os desenhos devem ser uma simples digitalização, ou fotografia devidamente trabalhada graficamente, dos já produzidos em papel esquisso e entregues ao professor </a:t>
            </a:r>
            <a:endParaRPr lang="en-GB" sz="1200" i="0" dirty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5A0D07-0657-A836-8BD6-31675098BB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4EA50-2ED7-DF4C-B81F-E071E7C01FB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3099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DAA517-AAA7-906A-3100-B314B0065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B550A0-20E0-88EE-7640-446DBADD08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612B18-B262-62E6-8BAC-26301B6628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i="0" dirty="0">
                <a:solidFill>
                  <a:schemeClr val="bg1">
                    <a:lumMod val="75000"/>
                  </a:schemeClr>
                </a:solidFill>
              </a:rPr>
              <a:t>Introduzir o desenho de análise 1:1000 e indicar qual o tema da análise (</a:t>
            </a:r>
            <a:r>
              <a:rPr lang="pt-PT" sz="1200" i="0" dirty="0" err="1">
                <a:solidFill>
                  <a:schemeClr val="bg1">
                    <a:lumMod val="75000"/>
                  </a:schemeClr>
                </a:solidFill>
              </a:rPr>
              <a:t>ex</a:t>
            </a:r>
            <a:r>
              <a:rPr lang="pt-PT" sz="1200" i="0" dirty="0">
                <a:solidFill>
                  <a:schemeClr val="bg1">
                    <a:lumMod val="75000"/>
                  </a:schemeClr>
                </a:solidFill>
              </a:rPr>
              <a:t>: traçado, tecido, topografia, </a:t>
            </a:r>
            <a:r>
              <a:rPr lang="pt-PT" sz="1200" i="0" dirty="0" err="1">
                <a:solidFill>
                  <a:schemeClr val="bg1">
                    <a:lumMod val="75000"/>
                  </a:schemeClr>
                </a:solidFill>
              </a:rPr>
              <a:t>etc</a:t>
            </a:r>
            <a:r>
              <a:rPr lang="pt-PT" sz="1200" i="0" dirty="0">
                <a:solidFill>
                  <a:schemeClr val="bg1">
                    <a:lumMod val="75000"/>
                  </a:schemeClr>
                </a:solidFill>
              </a:rPr>
              <a:t>)</a:t>
            </a:r>
            <a:endParaRPr lang="en-US" i="0" dirty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b="0" i="0" dirty="0">
                <a:latin typeface="Arial"/>
                <a:cs typeface="Arial"/>
              </a:rPr>
              <a:t>Nota: </a:t>
            </a:r>
            <a:r>
              <a:rPr lang="pt-PT" sz="1200" i="0" dirty="0">
                <a:latin typeface="Arial"/>
                <a:cs typeface="Arial"/>
              </a:rPr>
              <a:t>os desenhos devem ser uma simples digitalização, ou fotografia devidamente trabalhada graficamente, dos já produzidos em papel esquisso e entregues ao professor </a:t>
            </a:r>
            <a:endParaRPr lang="en-GB" sz="1200" i="0" dirty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7321F1-5130-8F7B-20E1-98299A00F7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4EA50-2ED7-DF4C-B81F-E071E7C01FB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4044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8B1EA2-3DB8-DC9C-6D3B-AD4B8E4F4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80572F-C304-DB7E-24AB-F4AEA266DF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44507F-12E5-D8C2-8083-C3ADBBDF01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i="0" dirty="0">
                <a:solidFill>
                  <a:schemeClr val="bg1">
                    <a:lumMod val="75000"/>
                  </a:schemeClr>
                </a:solidFill>
              </a:rPr>
              <a:t>Introduzir o desenho de análise 1:1000 e indicar qual o tema da análise (</a:t>
            </a:r>
            <a:r>
              <a:rPr lang="pt-PT" sz="1200" i="0" dirty="0" err="1">
                <a:solidFill>
                  <a:schemeClr val="bg1">
                    <a:lumMod val="75000"/>
                  </a:schemeClr>
                </a:solidFill>
              </a:rPr>
              <a:t>ex</a:t>
            </a:r>
            <a:r>
              <a:rPr lang="pt-PT" sz="1200" i="0" dirty="0">
                <a:solidFill>
                  <a:schemeClr val="bg1">
                    <a:lumMod val="75000"/>
                  </a:schemeClr>
                </a:solidFill>
              </a:rPr>
              <a:t>: traçado, tecido, topografia, </a:t>
            </a:r>
            <a:r>
              <a:rPr lang="pt-PT" sz="1200" i="0" dirty="0" err="1">
                <a:solidFill>
                  <a:schemeClr val="bg1">
                    <a:lumMod val="75000"/>
                  </a:schemeClr>
                </a:solidFill>
              </a:rPr>
              <a:t>etc</a:t>
            </a:r>
            <a:r>
              <a:rPr lang="pt-PT" sz="1200" i="0" dirty="0">
                <a:solidFill>
                  <a:schemeClr val="bg1">
                    <a:lumMod val="75000"/>
                  </a:schemeClr>
                </a:solidFill>
              </a:rPr>
              <a:t>)</a:t>
            </a:r>
            <a:endParaRPr lang="en-US" i="0" dirty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b="0" i="0" dirty="0">
                <a:latin typeface="Arial"/>
                <a:cs typeface="Arial"/>
              </a:rPr>
              <a:t>Nota: </a:t>
            </a:r>
            <a:r>
              <a:rPr lang="pt-PT" sz="1200" i="0" dirty="0">
                <a:latin typeface="Arial"/>
                <a:cs typeface="Arial"/>
              </a:rPr>
              <a:t>os desenhos devem ser uma simples digitalização, ou fotografia devidamente trabalhada graficamente, dos já produzidos em papel esquisso e entregues ao professor </a:t>
            </a:r>
            <a:endParaRPr lang="en-GB" sz="1200" i="0" dirty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F9E5A2-19B0-B69A-F859-210B6587DF5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4EA50-2ED7-DF4C-B81F-E071E7C01FB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9321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D4C851-DDA9-FE64-7774-75D9763F30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214B0D-8F11-3B87-E017-8E4A6D8240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BA2DC0-6989-69F2-C3F6-855FB7975E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i="0" dirty="0">
                <a:solidFill>
                  <a:schemeClr val="bg1">
                    <a:lumMod val="75000"/>
                  </a:schemeClr>
                </a:solidFill>
              </a:rPr>
              <a:t>Introduzir o desenho de análise 1:1000 e indicar qual o tema da análise (</a:t>
            </a:r>
            <a:r>
              <a:rPr lang="pt-PT" sz="1200" i="0" dirty="0" err="1">
                <a:solidFill>
                  <a:schemeClr val="bg1">
                    <a:lumMod val="75000"/>
                  </a:schemeClr>
                </a:solidFill>
              </a:rPr>
              <a:t>ex</a:t>
            </a:r>
            <a:r>
              <a:rPr lang="pt-PT" sz="1200" i="0" dirty="0">
                <a:solidFill>
                  <a:schemeClr val="bg1">
                    <a:lumMod val="75000"/>
                  </a:schemeClr>
                </a:solidFill>
              </a:rPr>
              <a:t>: traçado, tecido, topografia, </a:t>
            </a:r>
            <a:r>
              <a:rPr lang="pt-PT" sz="1200" i="0" dirty="0" err="1">
                <a:solidFill>
                  <a:schemeClr val="bg1">
                    <a:lumMod val="75000"/>
                  </a:schemeClr>
                </a:solidFill>
              </a:rPr>
              <a:t>etc</a:t>
            </a:r>
            <a:r>
              <a:rPr lang="pt-PT" sz="1200" i="0" dirty="0">
                <a:solidFill>
                  <a:schemeClr val="bg1">
                    <a:lumMod val="75000"/>
                  </a:schemeClr>
                </a:solidFill>
              </a:rPr>
              <a:t>)</a:t>
            </a:r>
            <a:endParaRPr lang="en-US" i="0" dirty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b="0" i="0" dirty="0">
                <a:latin typeface="Arial"/>
                <a:cs typeface="Arial"/>
              </a:rPr>
              <a:t>Nota: </a:t>
            </a:r>
            <a:r>
              <a:rPr lang="pt-PT" sz="1200" i="0" dirty="0">
                <a:latin typeface="Arial"/>
                <a:cs typeface="Arial"/>
              </a:rPr>
              <a:t>os desenhos devem ser uma simples digitalização, ou fotografia devidamente trabalhada graficamente, dos já produzidos em papel esquisso e entregues ao professor </a:t>
            </a:r>
            <a:endParaRPr lang="en-GB" sz="1200" i="0" dirty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ACB393-7C5E-402F-0240-7E25466FA05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4EA50-2ED7-DF4C-B81F-E071E7C01FB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1956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4C4A43-1806-2226-1C85-6E5877DA2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232001-5C22-CEFF-EACE-051C066399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3843E7-DD19-948A-6068-A21665B14D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i="0" dirty="0">
                <a:solidFill>
                  <a:schemeClr val="bg1">
                    <a:lumMod val="75000"/>
                  </a:schemeClr>
                </a:solidFill>
              </a:rPr>
              <a:t>Introduzir o desenho de análise 1:1000 – perfil </a:t>
            </a:r>
            <a:endParaRPr lang="en-US" i="0" dirty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b="0" i="0" dirty="0">
                <a:latin typeface="Arial"/>
                <a:cs typeface="Arial"/>
              </a:rPr>
              <a:t>Nota: </a:t>
            </a:r>
            <a:r>
              <a:rPr lang="pt-PT" sz="1200" i="0" dirty="0">
                <a:latin typeface="Arial"/>
                <a:cs typeface="Arial"/>
              </a:rPr>
              <a:t>os desenhos devem ser uma simples digitalização, ou fotografia devidamente trabalhada graficamente, dos já produzidos em papel esquisso e entregues ao professor </a:t>
            </a:r>
            <a:endParaRPr lang="en-GB" sz="1200" i="0" dirty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7D70F3-F949-ED72-08C4-8C394C9706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4EA50-2ED7-DF4C-B81F-E071E7C01FB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435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949" y="1178222"/>
            <a:ext cx="6119416" cy="2506427"/>
          </a:xfrm>
          <a:prstGeom prst="rect">
            <a:avLst/>
          </a:prstGeom>
        </p:spPr>
        <p:txBody>
          <a:bodyPr anchor="b"/>
          <a:lstStyle>
            <a:lvl1pPr algn="ctr">
              <a:defRPr sz="472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9914" y="3781306"/>
            <a:ext cx="5399485" cy="17381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90"/>
            </a:lvl1pPr>
            <a:lvl2pPr marL="359954" indent="0" algn="ctr">
              <a:buNone/>
              <a:defRPr sz="1575"/>
            </a:lvl2pPr>
            <a:lvl3pPr marL="719907" indent="0" algn="ctr">
              <a:buNone/>
              <a:defRPr sz="1417"/>
            </a:lvl3pPr>
            <a:lvl4pPr marL="1079861" indent="0" algn="ctr">
              <a:buNone/>
              <a:defRPr sz="1260"/>
            </a:lvl4pPr>
            <a:lvl5pPr marL="1439814" indent="0" algn="ctr">
              <a:buNone/>
              <a:defRPr sz="1260"/>
            </a:lvl5pPr>
            <a:lvl6pPr marL="1799768" indent="0" algn="ctr">
              <a:buNone/>
              <a:defRPr sz="1260"/>
            </a:lvl6pPr>
            <a:lvl7pPr marL="2159721" indent="0" algn="ctr">
              <a:buNone/>
              <a:defRPr sz="1260"/>
            </a:lvl7pPr>
            <a:lvl8pPr marL="2519675" indent="0" algn="ctr">
              <a:buNone/>
              <a:defRPr sz="1260"/>
            </a:lvl8pPr>
            <a:lvl9pPr marL="2879628" indent="0" algn="ctr">
              <a:buNone/>
              <a:defRPr sz="12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4953" y="6672698"/>
            <a:ext cx="1619845" cy="383297"/>
          </a:xfrm>
          <a:prstGeom prst="rect">
            <a:avLst/>
          </a:prstGeom>
        </p:spPr>
        <p:txBody>
          <a:bodyPr/>
          <a:lstStyle/>
          <a:p>
            <a:fld id="{E520665D-6078-49DD-A475-6D4EA1BF432A}" type="datetimeFigureOut">
              <a:rPr lang="en-GB" smtClean="0"/>
              <a:t>28/12/2025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84773" y="6672698"/>
            <a:ext cx="2429768" cy="38329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84515" y="6672698"/>
            <a:ext cx="1619845" cy="383297"/>
          </a:xfrm>
          <a:prstGeom prst="rect">
            <a:avLst/>
          </a:prstGeom>
        </p:spPr>
        <p:txBody>
          <a:bodyPr/>
          <a:lstStyle/>
          <a:p>
            <a:fld id="{C9A28B03-36E4-4FAF-BF79-D17195C9B8D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1383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4953" y="383299"/>
            <a:ext cx="6209407" cy="139153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4953" y="1916484"/>
            <a:ext cx="6209407" cy="456789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4953" y="6672698"/>
            <a:ext cx="1619845" cy="383297"/>
          </a:xfrm>
          <a:prstGeom prst="rect">
            <a:avLst/>
          </a:prstGeom>
        </p:spPr>
        <p:txBody>
          <a:bodyPr/>
          <a:lstStyle/>
          <a:p>
            <a:fld id="{E520665D-6078-49DD-A475-6D4EA1BF432A}" type="datetimeFigureOut">
              <a:rPr lang="en-GB" smtClean="0"/>
              <a:t>28/12/2025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84773" y="6672698"/>
            <a:ext cx="2429768" cy="38329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84515" y="6672698"/>
            <a:ext cx="1619845" cy="383297"/>
          </a:xfrm>
          <a:prstGeom prst="rect">
            <a:avLst/>
          </a:prstGeom>
        </p:spPr>
        <p:txBody>
          <a:bodyPr/>
          <a:lstStyle/>
          <a:p>
            <a:fld id="{C9A28B03-36E4-4FAF-BF79-D17195C9B8D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7701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52009" y="383297"/>
            <a:ext cx="1552352" cy="610108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4953" y="383297"/>
            <a:ext cx="4567064" cy="610108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4953" y="6672698"/>
            <a:ext cx="1619845" cy="383297"/>
          </a:xfrm>
          <a:prstGeom prst="rect">
            <a:avLst/>
          </a:prstGeom>
        </p:spPr>
        <p:txBody>
          <a:bodyPr/>
          <a:lstStyle/>
          <a:p>
            <a:fld id="{E520665D-6078-49DD-A475-6D4EA1BF432A}" type="datetimeFigureOut">
              <a:rPr lang="en-GB" smtClean="0"/>
              <a:t>28/12/2025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84773" y="6672698"/>
            <a:ext cx="2429768" cy="38329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84515" y="6672698"/>
            <a:ext cx="1619845" cy="383297"/>
          </a:xfrm>
          <a:prstGeom prst="rect">
            <a:avLst/>
          </a:prstGeom>
        </p:spPr>
        <p:txBody>
          <a:bodyPr/>
          <a:lstStyle/>
          <a:p>
            <a:fld id="{C9A28B03-36E4-4FAF-BF79-D17195C9B8D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9723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92631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949" y="1178222"/>
            <a:ext cx="6119416" cy="2506427"/>
          </a:xfrm>
          <a:prstGeom prst="rect">
            <a:avLst/>
          </a:prstGeom>
        </p:spPr>
        <p:txBody>
          <a:bodyPr anchor="b"/>
          <a:lstStyle>
            <a:lvl1pPr algn="ctr">
              <a:defRPr sz="472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9914" y="3781306"/>
            <a:ext cx="5399485" cy="17381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90"/>
            </a:lvl1pPr>
            <a:lvl2pPr marL="359954" indent="0" algn="ctr">
              <a:buNone/>
              <a:defRPr sz="1575"/>
            </a:lvl2pPr>
            <a:lvl3pPr marL="719907" indent="0" algn="ctr">
              <a:buNone/>
              <a:defRPr sz="1417"/>
            </a:lvl3pPr>
            <a:lvl4pPr marL="1079861" indent="0" algn="ctr">
              <a:buNone/>
              <a:defRPr sz="1260"/>
            </a:lvl4pPr>
            <a:lvl5pPr marL="1439814" indent="0" algn="ctr">
              <a:buNone/>
              <a:defRPr sz="1260"/>
            </a:lvl5pPr>
            <a:lvl6pPr marL="1799768" indent="0" algn="ctr">
              <a:buNone/>
              <a:defRPr sz="1260"/>
            </a:lvl6pPr>
            <a:lvl7pPr marL="2159721" indent="0" algn="ctr">
              <a:buNone/>
              <a:defRPr sz="1260"/>
            </a:lvl7pPr>
            <a:lvl8pPr marL="2519675" indent="0" algn="ctr">
              <a:buNone/>
              <a:defRPr sz="1260"/>
            </a:lvl8pPr>
            <a:lvl9pPr marL="2879628" indent="0" algn="ctr">
              <a:buNone/>
              <a:defRPr sz="12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4953" y="6672698"/>
            <a:ext cx="1619845" cy="383297"/>
          </a:xfrm>
          <a:prstGeom prst="rect">
            <a:avLst/>
          </a:prstGeom>
        </p:spPr>
        <p:txBody>
          <a:bodyPr/>
          <a:lstStyle/>
          <a:p>
            <a:fld id="{E520665D-6078-49DD-A475-6D4EA1BF432A}" type="datetimeFigureOut">
              <a:rPr lang="en-GB" smtClean="0"/>
              <a:t>28/12/2025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84773" y="6672698"/>
            <a:ext cx="2429768" cy="38329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84515" y="6672698"/>
            <a:ext cx="1619845" cy="383297"/>
          </a:xfrm>
          <a:prstGeom prst="rect">
            <a:avLst/>
          </a:prstGeom>
        </p:spPr>
        <p:txBody>
          <a:bodyPr/>
          <a:lstStyle/>
          <a:p>
            <a:fld id="{C9A28B03-36E4-4FAF-BF79-D17195C9B8D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539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4953" y="383299"/>
            <a:ext cx="6209407" cy="139153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4953" y="1916484"/>
            <a:ext cx="6209407" cy="456789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4953" y="6672698"/>
            <a:ext cx="1619845" cy="383297"/>
          </a:xfrm>
          <a:prstGeom prst="rect">
            <a:avLst/>
          </a:prstGeom>
        </p:spPr>
        <p:txBody>
          <a:bodyPr/>
          <a:lstStyle/>
          <a:p>
            <a:fld id="{E520665D-6078-49DD-A475-6D4EA1BF432A}" type="datetimeFigureOut">
              <a:rPr lang="en-GB" smtClean="0"/>
              <a:t>28/12/2025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84773" y="6672698"/>
            <a:ext cx="2429768" cy="38329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84515" y="6672698"/>
            <a:ext cx="1619845" cy="383297"/>
          </a:xfrm>
          <a:prstGeom prst="rect">
            <a:avLst/>
          </a:prstGeom>
        </p:spPr>
        <p:txBody>
          <a:bodyPr/>
          <a:lstStyle/>
          <a:p>
            <a:fld id="{C9A28B03-36E4-4FAF-BF79-D17195C9B8D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527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204" y="1794831"/>
            <a:ext cx="6209407" cy="2994714"/>
          </a:xfrm>
          <a:prstGeom prst="rect">
            <a:avLst/>
          </a:prstGeom>
        </p:spPr>
        <p:txBody>
          <a:bodyPr anchor="b"/>
          <a:lstStyle>
            <a:lvl1pPr>
              <a:defRPr sz="472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1204" y="4817876"/>
            <a:ext cx="6209407" cy="15748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90">
                <a:solidFill>
                  <a:schemeClr val="tx1"/>
                </a:solidFill>
              </a:defRPr>
            </a:lvl1pPr>
            <a:lvl2pPr marL="359954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2pPr>
            <a:lvl3pPr marL="719907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3pPr>
            <a:lvl4pPr marL="1079861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439814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1799768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159721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51967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2879628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4953" y="6672698"/>
            <a:ext cx="1619845" cy="383297"/>
          </a:xfrm>
          <a:prstGeom prst="rect">
            <a:avLst/>
          </a:prstGeom>
        </p:spPr>
        <p:txBody>
          <a:bodyPr/>
          <a:lstStyle/>
          <a:p>
            <a:fld id="{E520665D-6078-49DD-A475-6D4EA1BF432A}" type="datetimeFigureOut">
              <a:rPr lang="en-GB" smtClean="0"/>
              <a:t>28/12/2025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84773" y="6672698"/>
            <a:ext cx="2429768" cy="38329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84515" y="6672698"/>
            <a:ext cx="1619845" cy="383297"/>
          </a:xfrm>
          <a:prstGeom prst="rect">
            <a:avLst/>
          </a:prstGeom>
        </p:spPr>
        <p:txBody>
          <a:bodyPr/>
          <a:lstStyle/>
          <a:p>
            <a:fld id="{C9A28B03-36E4-4FAF-BF79-D17195C9B8D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1148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4953" y="383299"/>
            <a:ext cx="6209407" cy="139153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4953" y="1916484"/>
            <a:ext cx="3059708" cy="456789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44652" y="1916484"/>
            <a:ext cx="3059708" cy="456789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94953" y="6672698"/>
            <a:ext cx="1619845" cy="383297"/>
          </a:xfrm>
          <a:prstGeom prst="rect">
            <a:avLst/>
          </a:prstGeom>
        </p:spPr>
        <p:txBody>
          <a:bodyPr/>
          <a:lstStyle/>
          <a:p>
            <a:fld id="{E520665D-6078-49DD-A475-6D4EA1BF432A}" type="datetimeFigureOut">
              <a:rPr lang="en-GB" smtClean="0"/>
              <a:t>28/12/2025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384773" y="6672698"/>
            <a:ext cx="2429768" cy="38329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084515" y="6672698"/>
            <a:ext cx="1619845" cy="383297"/>
          </a:xfrm>
          <a:prstGeom prst="rect">
            <a:avLst/>
          </a:prstGeom>
        </p:spPr>
        <p:txBody>
          <a:bodyPr/>
          <a:lstStyle/>
          <a:p>
            <a:fld id="{C9A28B03-36E4-4FAF-BF79-D17195C9B8D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6750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1" y="383299"/>
            <a:ext cx="6209407" cy="139153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891" y="1764832"/>
            <a:ext cx="3045646" cy="86491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90" b="1"/>
            </a:lvl1pPr>
            <a:lvl2pPr marL="359954" indent="0">
              <a:buNone/>
              <a:defRPr sz="1575" b="1"/>
            </a:lvl2pPr>
            <a:lvl3pPr marL="719907" indent="0">
              <a:buNone/>
              <a:defRPr sz="1417" b="1"/>
            </a:lvl3pPr>
            <a:lvl4pPr marL="1079861" indent="0">
              <a:buNone/>
              <a:defRPr sz="1260" b="1"/>
            </a:lvl4pPr>
            <a:lvl5pPr marL="1439814" indent="0">
              <a:buNone/>
              <a:defRPr sz="1260" b="1"/>
            </a:lvl5pPr>
            <a:lvl6pPr marL="1799768" indent="0">
              <a:buNone/>
              <a:defRPr sz="1260" b="1"/>
            </a:lvl6pPr>
            <a:lvl7pPr marL="2159721" indent="0">
              <a:buNone/>
              <a:defRPr sz="1260" b="1"/>
            </a:lvl7pPr>
            <a:lvl8pPr marL="2519675" indent="0">
              <a:buNone/>
              <a:defRPr sz="1260" b="1"/>
            </a:lvl8pPr>
            <a:lvl9pPr marL="2879628" indent="0">
              <a:buNone/>
              <a:defRPr sz="12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891" y="2629749"/>
            <a:ext cx="3045646" cy="386796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44652" y="1764832"/>
            <a:ext cx="3060646" cy="86491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90" b="1"/>
            </a:lvl1pPr>
            <a:lvl2pPr marL="359954" indent="0">
              <a:buNone/>
              <a:defRPr sz="1575" b="1"/>
            </a:lvl2pPr>
            <a:lvl3pPr marL="719907" indent="0">
              <a:buNone/>
              <a:defRPr sz="1417" b="1"/>
            </a:lvl3pPr>
            <a:lvl4pPr marL="1079861" indent="0">
              <a:buNone/>
              <a:defRPr sz="1260" b="1"/>
            </a:lvl4pPr>
            <a:lvl5pPr marL="1439814" indent="0">
              <a:buNone/>
              <a:defRPr sz="1260" b="1"/>
            </a:lvl5pPr>
            <a:lvl6pPr marL="1799768" indent="0">
              <a:buNone/>
              <a:defRPr sz="1260" b="1"/>
            </a:lvl6pPr>
            <a:lvl7pPr marL="2159721" indent="0">
              <a:buNone/>
              <a:defRPr sz="1260" b="1"/>
            </a:lvl7pPr>
            <a:lvl8pPr marL="2519675" indent="0">
              <a:buNone/>
              <a:defRPr sz="1260" b="1"/>
            </a:lvl8pPr>
            <a:lvl9pPr marL="2879628" indent="0">
              <a:buNone/>
              <a:defRPr sz="12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44652" y="2629749"/>
            <a:ext cx="3060646" cy="386796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94953" y="6672698"/>
            <a:ext cx="1619845" cy="383297"/>
          </a:xfrm>
          <a:prstGeom prst="rect">
            <a:avLst/>
          </a:prstGeom>
        </p:spPr>
        <p:txBody>
          <a:bodyPr/>
          <a:lstStyle/>
          <a:p>
            <a:fld id="{E520665D-6078-49DD-A475-6D4EA1BF432A}" type="datetimeFigureOut">
              <a:rPr lang="en-GB" smtClean="0"/>
              <a:t>28/12/2025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384773" y="6672698"/>
            <a:ext cx="2429768" cy="38329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084515" y="6672698"/>
            <a:ext cx="1619845" cy="383297"/>
          </a:xfrm>
          <a:prstGeom prst="rect">
            <a:avLst/>
          </a:prstGeom>
        </p:spPr>
        <p:txBody>
          <a:bodyPr/>
          <a:lstStyle/>
          <a:p>
            <a:fld id="{C9A28B03-36E4-4FAF-BF79-D17195C9B8D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4286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4953" y="383299"/>
            <a:ext cx="6209407" cy="139153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94953" y="6672698"/>
            <a:ext cx="1619845" cy="383297"/>
          </a:xfrm>
          <a:prstGeom prst="rect">
            <a:avLst/>
          </a:prstGeom>
        </p:spPr>
        <p:txBody>
          <a:bodyPr/>
          <a:lstStyle/>
          <a:p>
            <a:fld id="{E520665D-6078-49DD-A475-6D4EA1BF432A}" type="datetimeFigureOut">
              <a:rPr lang="en-GB" smtClean="0"/>
              <a:t>28/12/2025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384773" y="6672698"/>
            <a:ext cx="2429768" cy="38329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084515" y="6672698"/>
            <a:ext cx="1619845" cy="383297"/>
          </a:xfrm>
          <a:prstGeom prst="rect">
            <a:avLst/>
          </a:prstGeom>
        </p:spPr>
        <p:txBody>
          <a:bodyPr/>
          <a:lstStyle/>
          <a:p>
            <a:fld id="{C9A28B03-36E4-4FAF-BF79-D17195C9B8D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4871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39318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0" y="479954"/>
            <a:ext cx="2321966" cy="1679840"/>
          </a:xfrm>
          <a:prstGeom prst="rect">
            <a:avLst/>
          </a:prstGeom>
        </p:spPr>
        <p:txBody>
          <a:bodyPr anchor="b"/>
          <a:lstStyle>
            <a:lvl1pPr>
              <a:defRPr sz="251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60646" y="1036570"/>
            <a:ext cx="3644652" cy="5116178"/>
          </a:xfrm>
          <a:prstGeom prst="rect">
            <a:avLst/>
          </a:prstGeom>
        </p:spPr>
        <p:txBody>
          <a:bodyPr/>
          <a:lstStyle>
            <a:lvl1pPr>
              <a:defRPr sz="2519"/>
            </a:lvl1pPr>
            <a:lvl2pPr>
              <a:defRPr sz="2204"/>
            </a:lvl2pPr>
            <a:lvl3pPr>
              <a:defRPr sz="189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0" y="2159794"/>
            <a:ext cx="2321966" cy="40012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60"/>
            </a:lvl1pPr>
            <a:lvl2pPr marL="359954" indent="0">
              <a:buNone/>
              <a:defRPr sz="1102"/>
            </a:lvl2pPr>
            <a:lvl3pPr marL="719907" indent="0">
              <a:buNone/>
              <a:defRPr sz="945"/>
            </a:lvl3pPr>
            <a:lvl4pPr marL="1079861" indent="0">
              <a:buNone/>
              <a:defRPr sz="787"/>
            </a:lvl4pPr>
            <a:lvl5pPr marL="1439814" indent="0">
              <a:buNone/>
              <a:defRPr sz="787"/>
            </a:lvl5pPr>
            <a:lvl6pPr marL="1799768" indent="0">
              <a:buNone/>
              <a:defRPr sz="787"/>
            </a:lvl6pPr>
            <a:lvl7pPr marL="2159721" indent="0">
              <a:buNone/>
              <a:defRPr sz="787"/>
            </a:lvl7pPr>
            <a:lvl8pPr marL="2519675" indent="0">
              <a:buNone/>
              <a:defRPr sz="787"/>
            </a:lvl8pPr>
            <a:lvl9pPr marL="2879628" indent="0">
              <a:buNone/>
              <a:defRPr sz="78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94953" y="6672698"/>
            <a:ext cx="1619845" cy="383297"/>
          </a:xfrm>
          <a:prstGeom prst="rect">
            <a:avLst/>
          </a:prstGeom>
        </p:spPr>
        <p:txBody>
          <a:bodyPr/>
          <a:lstStyle/>
          <a:p>
            <a:fld id="{E520665D-6078-49DD-A475-6D4EA1BF432A}" type="datetimeFigureOut">
              <a:rPr lang="en-GB" smtClean="0"/>
              <a:t>28/12/2025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384773" y="6672698"/>
            <a:ext cx="2429768" cy="38329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084515" y="6672698"/>
            <a:ext cx="1619845" cy="383297"/>
          </a:xfrm>
          <a:prstGeom prst="rect">
            <a:avLst/>
          </a:prstGeom>
        </p:spPr>
        <p:txBody>
          <a:bodyPr/>
          <a:lstStyle/>
          <a:p>
            <a:fld id="{C9A28B03-36E4-4FAF-BF79-D17195C9B8D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0105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0" y="479954"/>
            <a:ext cx="2321966" cy="1679840"/>
          </a:xfrm>
          <a:prstGeom prst="rect">
            <a:avLst/>
          </a:prstGeom>
        </p:spPr>
        <p:txBody>
          <a:bodyPr anchor="b"/>
          <a:lstStyle>
            <a:lvl1pPr>
              <a:defRPr sz="251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060646" y="1036570"/>
            <a:ext cx="3644652" cy="511617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519"/>
            </a:lvl1pPr>
            <a:lvl2pPr marL="359954" indent="0">
              <a:buNone/>
              <a:defRPr sz="2204"/>
            </a:lvl2pPr>
            <a:lvl3pPr marL="719907" indent="0">
              <a:buNone/>
              <a:defRPr sz="1890"/>
            </a:lvl3pPr>
            <a:lvl4pPr marL="1079861" indent="0">
              <a:buNone/>
              <a:defRPr sz="1575"/>
            </a:lvl4pPr>
            <a:lvl5pPr marL="1439814" indent="0">
              <a:buNone/>
              <a:defRPr sz="1575"/>
            </a:lvl5pPr>
            <a:lvl6pPr marL="1799768" indent="0">
              <a:buNone/>
              <a:defRPr sz="1575"/>
            </a:lvl6pPr>
            <a:lvl7pPr marL="2159721" indent="0">
              <a:buNone/>
              <a:defRPr sz="1575"/>
            </a:lvl7pPr>
            <a:lvl8pPr marL="2519675" indent="0">
              <a:buNone/>
              <a:defRPr sz="1575"/>
            </a:lvl8pPr>
            <a:lvl9pPr marL="2879628" indent="0">
              <a:buNone/>
              <a:defRPr sz="157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0" y="2159794"/>
            <a:ext cx="2321966" cy="40012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60"/>
            </a:lvl1pPr>
            <a:lvl2pPr marL="359954" indent="0">
              <a:buNone/>
              <a:defRPr sz="1102"/>
            </a:lvl2pPr>
            <a:lvl3pPr marL="719907" indent="0">
              <a:buNone/>
              <a:defRPr sz="945"/>
            </a:lvl3pPr>
            <a:lvl4pPr marL="1079861" indent="0">
              <a:buNone/>
              <a:defRPr sz="787"/>
            </a:lvl4pPr>
            <a:lvl5pPr marL="1439814" indent="0">
              <a:buNone/>
              <a:defRPr sz="787"/>
            </a:lvl5pPr>
            <a:lvl6pPr marL="1799768" indent="0">
              <a:buNone/>
              <a:defRPr sz="787"/>
            </a:lvl6pPr>
            <a:lvl7pPr marL="2159721" indent="0">
              <a:buNone/>
              <a:defRPr sz="787"/>
            </a:lvl7pPr>
            <a:lvl8pPr marL="2519675" indent="0">
              <a:buNone/>
              <a:defRPr sz="787"/>
            </a:lvl8pPr>
            <a:lvl9pPr marL="2879628" indent="0">
              <a:buNone/>
              <a:defRPr sz="78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94953" y="6672698"/>
            <a:ext cx="1619845" cy="383297"/>
          </a:xfrm>
          <a:prstGeom prst="rect">
            <a:avLst/>
          </a:prstGeom>
        </p:spPr>
        <p:txBody>
          <a:bodyPr/>
          <a:lstStyle/>
          <a:p>
            <a:fld id="{E520665D-6078-49DD-A475-6D4EA1BF432A}" type="datetimeFigureOut">
              <a:rPr lang="en-GB" smtClean="0"/>
              <a:t>28/12/2025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384773" y="6672698"/>
            <a:ext cx="2429768" cy="38329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084515" y="6672698"/>
            <a:ext cx="1619845" cy="383297"/>
          </a:xfrm>
          <a:prstGeom prst="rect">
            <a:avLst/>
          </a:prstGeom>
        </p:spPr>
        <p:txBody>
          <a:bodyPr/>
          <a:lstStyle/>
          <a:p>
            <a:fld id="{C9A28B03-36E4-4FAF-BF79-D17195C9B8D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9455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4902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67" r:id="rId12"/>
    <p:sldLayoutId id="2147483661" r:id="rId13"/>
  </p:sldLayoutIdLst>
  <p:txStyles>
    <p:titleStyle>
      <a:lvl1pPr algn="l" defTabSz="719907" rtl="0" eaLnBrk="1" latinLnBrk="0" hangingPunct="1">
        <a:lnSpc>
          <a:spcPct val="90000"/>
        </a:lnSpc>
        <a:spcBef>
          <a:spcPct val="0"/>
        </a:spcBef>
        <a:buNone/>
        <a:defRPr sz="346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9977" indent="-179977" algn="l" defTabSz="71990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204" kern="1200">
          <a:solidFill>
            <a:schemeClr val="tx1"/>
          </a:solidFill>
          <a:latin typeface="+mn-lt"/>
          <a:ea typeface="+mn-ea"/>
          <a:cs typeface="+mn-cs"/>
        </a:defRPr>
      </a:lvl1pPr>
      <a:lvl2pPr marL="539930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899884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259837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619791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979745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339698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699652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3059605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1pPr>
      <a:lvl2pPr marL="359954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2pPr>
      <a:lvl3pPr marL="719907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3pPr>
      <a:lvl4pPr marL="1079861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439814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799768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159721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519675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2879628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268" userDrawn="1">
          <p15:clr>
            <a:srgbClr val="F26B43"/>
          </p15:clr>
        </p15:guide>
        <p15:guide id="2" pos="2381" userDrawn="1">
          <p15:clr>
            <a:srgbClr val="F26B43"/>
          </p15:clr>
        </p15:guide>
        <p15:guide id="4" pos="4309" userDrawn="1">
          <p15:clr>
            <a:srgbClr val="F26B43"/>
          </p15:clr>
        </p15:guide>
        <p15:guide id="5" orient="horz" pos="172" userDrawn="1">
          <p15:clr>
            <a:srgbClr val="F26B43"/>
          </p15:clr>
        </p15:guide>
        <p15:guide id="6" orient="horz" pos="4363" userDrawn="1">
          <p15:clr>
            <a:srgbClr val="F26B43"/>
          </p15:clr>
        </p15:guide>
        <p15:guide id="7" pos="2336" userDrawn="1">
          <p15:clr>
            <a:srgbClr val="F26B43"/>
          </p15:clr>
        </p15:guide>
        <p15:guide id="8" pos="2426" userDrawn="1">
          <p15:clr>
            <a:srgbClr val="F26B43"/>
          </p15:clr>
        </p15:guide>
        <p15:guide id="9" orient="horz" pos="2222" userDrawn="1">
          <p15:clr>
            <a:srgbClr val="F26B43"/>
          </p15:clr>
        </p15:guide>
        <p15:guide id="10" orient="horz" pos="2315" userDrawn="1">
          <p15:clr>
            <a:srgbClr val="F26B43"/>
          </p15:clr>
        </p15:guide>
        <p15:guide id="11" orient="horz" pos="4082" userDrawn="1">
          <p15:clr>
            <a:srgbClr val="F26B43"/>
          </p15:clr>
        </p15:guide>
        <p15:guide id="12" orient="horz" pos="453" userDrawn="1">
          <p15:clr>
            <a:srgbClr val="F26B43"/>
          </p15:clr>
        </p15:guide>
        <p15:guide id="13" pos="45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5FCB0BD3-8E07-8F54-1433-B500ADBC4446}"/>
              </a:ext>
            </a:extLst>
          </p:cNvPr>
          <p:cNvSpPr txBox="1"/>
          <p:nvPr/>
        </p:nvSpPr>
        <p:spPr>
          <a:xfrm>
            <a:off x="0" y="2947428"/>
            <a:ext cx="7199313" cy="13044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2800" b="1" dirty="0">
                <a:latin typeface="Arial Nova" panose="020B0504020202020204" pitchFamily="34" charset="0"/>
              </a:rPr>
              <a:t>Projeto III</a:t>
            </a:r>
          </a:p>
          <a:p>
            <a:pPr algn="ctr">
              <a:lnSpc>
                <a:spcPct val="150000"/>
              </a:lnSpc>
            </a:pPr>
            <a:endParaRPr lang="pt-PT" sz="2800" b="1" dirty="0">
              <a:latin typeface="Arial Nova" panose="020B0504020202020204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023D289-9EA9-D7D2-6FBD-308A0E4580D8}"/>
              </a:ext>
            </a:extLst>
          </p:cNvPr>
          <p:cNvSpPr txBox="1"/>
          <p:nvPr/>
        </p:nvSpPr>
        <p:spPr>
          <a:xfrm>
            <a:off x="1798565" y="3599656"/>
            <a:ext cx="3602182" cy="415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1600" b="1" dirty="0">
                <a:latin typeface="Arial Nova" panose="020B0504020202020204" pitchFamily="34" charset="0"/>
              </a:rPr>
              <a:t>exame</a:t>
            </a:r>
            <a:endParaRPr lang="pt-PT" sz="1800" b="1" dirty="0">
              <a:latin typeface="Arial Nova" panose="020B0504020202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836FCD2-3618-CDE9-69B9-3D3CC3CBEC09}"/>
              </a:ext>
            </a:extLst>
          </p:cNvPr>
          <p:cNvSpPr txBox="1"/>
          <p:nvPr/>
        </p:nvSpPr>
        <p:spPr>
          <a:xfrm>
            <a:off x="1798565" y="6372097"/>
            <a:ext cx="3602182" cy="3146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1050" b="1" dirty="0">
                <a:latin typeface="Arial Nova" panose="020B0504020202020204" pitchFamily="34" charset="0"/>
              </a:rPr>
              <a:t>[ nome, Turma X ]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E31E65A-B423-E6EA-AD4B-5CA704F4B9F1}"/>
              </a:ext>
            </a:extLst>
          </p:cNvPr>
          <p:cNvSpPr txBox="1"/>
          <p:nvPr/>
        </p:nvSpPr>
        <p:spPr>
          <a:xfrm>
            <a:off x="461601" y="6735659"/>
            <a:ext cx="6276109" cy="253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pt-PT" sz="800" dirty="0">
                <a:latin typeface="Arial Nova" panose="020B0504020202020204" pitchFamily="34" charset="0"/>
              </a:rPr>
              <a:t>Faculdade de </a:t>
            </a:r>
            <a:r>
              <a:rPr lang="pt-PT" sz="800" dirty="0" err="1">
                <a:latin typeface="Arial Nova" panose="020B0504020202020204" pitchFamily="34" charset="0"/>
              </a:rPr>
              <a:t>Arquitectura</a:t>
            </a:r>
            <a:r>
              <a:rPr lang="pt-PT" sz="800" dirty="0">
                <a:latin typeface="Arial Nova" panose="020B0504020202020204" pitchFamily="34" charset="0"/>
              </a:rPr>
              <a:t> | </a:t>
            </a:r>
            <a:r>
              <a:rPr lang="pt-PT" sz="800" dirty="0" err="1">
                <a:latin typeface="Arial Nova" panose="020B0504020202020204" pitchFamily="34" charset="0"/>
              </a:rPr>
              <a:t>ULisboa</a:t>
            </a:r>
            <a:r>
              <a:rPr lang="pt-PT" sz="800" dirty="0">
                <a:latin typeface="Arial Nova" panose="020B0504020202020204" pitchFamily="34" charset="0"/>
              </a:rPr>
              <a:t> . 2025 - 2026 .  Mestrado Integrado em </a:t>
            </a:r>
            <a:r>
              <a:rPr lang="pt-PT" sz="800" dirty="0" err="1">
                <a:latin typeface="Arial Nova" panose="020B0504020202020204" pitchFamily="34" charset="0"/>
              </a:rPr>
              <a:t>Arquitectura</a:t>
            </a:r>
            <a:r>
              <a:rPr lang="pt-PT" sz="800" dirty="0">
                <a:latin typeface="Arial Nova" panose="020B0504020202020204" pitchFamily="34" charset="0"/>
              </a:rPr>
              <a:t> . Projeto III</a:t>
            </a:r>
          </a:p>
        </p:txBody>
      </p:sp>
    </p:spTree>
    <p:extLst>
      <p:ext uri="{BB962C8B-B14F-4D97-AF65-F5344CB8AC3E}">
        <p14:creationId xmlns:p14="http://schemas.microsoft.com/office/powerpoint/2010/main" val="4431514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6E1F055-C5A8-477D-A91A-60E38DF008F2}"/>
              </a:ext>
            </a:extLst>
          </p:cNvPr>
          <p:cNvSpPr txBox="1"/>
          <p:nvPr/>
        </p:nvSpPr>
        <p:spPr>
          <a:xfrm>
            <a:off x="0" y="3420535"/>
            <a:ext cx="7199313" cy="33855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PT" sz="1600" b="1" dirty="0">
                <a:latin typeface="Arial Nova" panose="020B0504020202020204" pitchFamily="34" charset="0"/>
              </a:rPr>
              <a:t>Desenhos de representação </a:t>
            </a:r>
          </a:p>
        </p:txBody>
      </p:sp>
    </p:spTree>
    <p:extLst>
      <p:ext uri="{BB962C8B-B14F-4D97-AF65-F5344CB8AC3E}">
        <p14:creationId xmlns:p14="http://schemas.microsoft.com/office/powerpoint/2010/main" val="2659829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94048-E72E-61C7-77E5-BBC85665FF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890C13E-E372-B2D2-BE2C-34540AAD4C09}"/>
              </a:ext>
            </a:extLst>
          </p:cNvPr>
          <p:cNvSpPr/>
          <p:nvPr/>
        </p:nvSpPr>
        <p:spPr>
          <a:xfrm>
            <a:off x="793" y="6564435"/>
            <a:ext cx="719931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1050" dirty="0">
                <a:latin typeface="Arial"/>
                <a:cs typeface="Arial"/>
              </a:rPr>
              <a:t>escala 1:1000 – </a:t>
            </a:r>
            <a:r>
              <a:rPr lang="pt-PT" sz="1050" dirty="0">
                <a:solidFill>
                  <a:srgbClr val="FF0000"/>
                </a:solidFill>
                <a:latin typeface="Arial"/>
                <a:cs typeface="Arial"/>
              </a:rPr>
              <a:t>tema  </a:t>
            </a:r>
            <a:endParaRPr lang="en-GB" sz="105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278106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2C7B9-3A0E-30E4-5B3F-CBD75EB54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AC31F2F-7B02-ED2C-59AF-F342F2745C2C}"/>
              </a:ext>
            </a:extLst>
          </p:cNvPr>
          <p:cNvSpPr/>
          <p:nvPr/>
        </p:nvSpPr>
        <p:spPr>
          <a:xfrm>
            <a:off x="793" y="6564435"/>
            <a:ext cx="719931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1050" dirty="0">
                <a:latin typeface="Arial"/>
                <a:cs typeface="Arial"/>
              </a:rPr>
              <a:t>escala 1:1000 – </a:t>
            </a:r>
            <a:r>
              <a:rPr lang="pt-PT" sz="1050" dirty="0">
                <a:solidFill>
                  <a:srgbClr val="FF0000"/>
                </a:solidFill>
                <a:latin typeface="Arial"/>
                <a:cs typeface="Arial"/>
              </a:rPr>
              <a:t>tema  </a:t>
            </a:r>
            <a:endParaRPr lang="en-GB" sz="105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72409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440750-0588-2F6D-F602-59DE883EF7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4E23689-45E3-EAB6-0994-07B9871A920A}"/>
              </a:ext>
            </a:extLst>
          </p:cNvPr>
          <p:cNvSpPr/>
          <p:nvPr/>
        </p:nvSpPr>
        <p:spPr>
          <a:xfrm>
            <a:off x="793" y="6564435"/>
            <a:ext cx="719931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1050" dirty="0">
                <a:latin typeface="Arial"/>
                <a:cs typeface="Arial"/>
              </a:rPr>
              <a:t>escala 1:1000 – </a:t>
            </a:r>
            <a:r>
              <a:rPr lang="pt-PT" sz="1050" dirty="0">
                <a:solidFill>
                  <a:srgbClr val="FF0000"/>
                </a:solidFill>
                <a:latin typeface="Arial"/>
                <a:cs typeface="Arial"/>
              </a:rPr>
              <a:t>tema  </a:t>
            </a:r>
            <a:endParaRPr lang="en-GB" sz="105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380189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FB0302-2F85-3F65-DA12-A87687913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54748FD-0632-4148-0295-7EA91D77EE79}"/>
              </a:ext>
            </a:extLst>
          </p:cNvPr>
          <p:cNvSpPr/>
          <p:nvPr/>
        </p:nvSpPr>
        <p:spPr>
          <a:xfrm>
            <a:off x="793" y="6564435"/>
            <a:ext cx="719931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1050" dirty="0">
                <a:latin typeface="Arial"/>
                <a:cs typeface="Arial"/>
              </a:rPr>
              <a:t>escala 1:1000 – </a:t>
            </a:r>
            <a:r>
              <a:rPr lang="pt-PT" sz="1050" dirty="0">
                <a:solidFill>
                  <a:srgbClr val="FF0000"/>
                </a:solidFill>
                <a:latin typeface="Arial"/>
                <a:cs typeface="Arial"/>
              </a:rPr>
              <a:t>tema  </a:t>
            </a:r>
            <a:endParaRPr lang="en-GB" sz="105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523080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F8A076-6446-4B0D-6939-E0A3E50F8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11D7BD7-D3A3-3679-4041-E74BCE203972}"/>
              </a:ext>
            </a:extLst>
          </p:cNvPr>
          <p:cNvSpPr/>
          <p:nvPr/>
        </p:nvSpPr>
        <p:spPr>
          <a:xfrm>
            <a:off x="793" y="6564435"/>
            <a:ext cx="719931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1050" dirty="0">
                <a:latin typeface="Arial"/>
                <a:cs typeface="Arial"/>
              </a:rPr>
              <a:t>escala 1:1000 – </a:t>
            </a:r>
            <a:r>
              <a:rPr lang="pt-PT" sz="1050" dirty="0">
                <a:solidFill>
                  <a:srgbClr val="FF0000"/>
                </a:solidFill>
                <a:latin typeface="Arial"/>
                <a:cs typeface="Arial"/>
              </a:rPr>
              <a:t>tema  </a:t>
            </a:r>
            <a:endParaRPr lang="en-GB" sz="105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731021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DC3770-798D-F0BF-6862-177D5CC81B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D4E9515-776A-4F32-C966-F56DEA59D7A1}"/>
              </a:ext>
            </a:extLst>
          </p:cNvPr>
          <p:cNvSpPr/>
          <p:nvPr/>
        </p:nvSpPr>
        <p:spPr>
          <a:xfrm>
            <a:off x="793" y="6564435"/>
            <a:ext cx="719931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1050" dirty="0">
                <a:latin typeface="Arial"/>
                <a:cs typeface="Arial"/>
              </a:rPr>
              <a:t>escala 1:200 – </a:t>
            </a:r>
            <a:r>
              <a:rPr lang="pt-PT" sz="1050" dirty="0">
                <a:solidFill>
                  <a:srgbClr val="FF0000"/>
                </a:solidFill>
                <a:latin typeface="Arial"/>
                <a:cs typeface="Arial"/>
              </a:rPr>
              <a:t>tema  </a:t>
            </a:r>
            <a:endParaRPr lang="en-GB" sz="105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531012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9314D2-16EB-CA46-B9BA-3A3CC6D366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5AFCA9E-61FE-025F-C326-92F7A9954303}"/>
              </a:ext>
            </a:extLst>
          </p:cNvPr>
          <p:cNvSpPr/>
          <p:nvPr/>
        </p:nvSpPr>
        <p:spPr>
          <a:xfrm>
            <a:off x="793" y="6564435"/>
            <a:ext cx="719931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1050" dirty="0">
                <a:latin typeface="Arial"/>
                <a:cs typeface="Arial"/>
              </a:rPr>
              <a:t>escala 1:200 – </a:t>
            </a:r>
            <a:r>
              <a:rPr lang="pt-PT" sz="1050" dirty="0">
                <a:solidFill>
                  <a:srgbClr val="FF0000"/>
                </a:solidFill>
                <a:latin typeface="Arial"/>
                <a:cs typeface="Arial"/>
              </a:rPr>
              <a:t>tema  </a:t>
            </a:r>
            <a:endParaRPr lang="en-GB" sz="105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185550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838157-C146-0E2B-20E9-04E8638999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ED57A4F-8741-A291-5EB8-15F49E9CB614}"/>
              </a:ext>
            </a:extLst>
          </p:cNvPr>
          <p:cNvSpPr/>
          <p:nvPr/>
        </p:nvSpPr>
        <p:spPr>
          <a:xfrm>
            <a:off x="793" y="6564435"/>
            <a:ext cx="719931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1050" dirty="0">
                <a:latin typeface="Arial"/>
                <a:cs typeface="Arial"/>
              </a:rPr>
              <a:t>escala 1:200 – </a:t>
            </a:r>
            <a:r>
              <a:rPr lang="pt-PT" sz="1050" dirty="0">
                <a:solidFill>
                  <a:srgbClr val="FF0000"/>
                </a:solidFill>
                <a:latin typeface="Arial"/>
                <a:cs typeface="Arial"/>
              </a:rPr>
              <a:t>tema  </a:t>
            </a:r>
            <a:endParaRPr lang="en-GB" sz="105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146949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03A97-5073-8FC4-184C-D7F3BA3E8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DC51F3C-0FD7-8A92-A947-073ABCCEC418}"/>
              </a:ext>
            </a:extLst>
          </p:cNvPr>
          <p:cNvSpPr txBox="1"/>
          <p:nvPr/>
        </p:nvSpPr>
        <p:spPr>
          <a:xfrm>
            <a:off x="0" y="3420535"/>
            <a:ext cx="7199313" cy="33855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PT" sz="1600" b="1" dirty="0">
                <a:latin typeface="Arial Nova" panose="020B0504020202020204" pitchFamily="34" charset="0"/>
              </a:rPr>
              <a:t>Maquete</a:t>
            </a:r>
          </a:p>
        </p:txBody>
      </p:sp>
    </p:spTree>
    <p:extLst>
      <p:ext uri="{BB962C8B-B14F-4D97-AF65-F5344CB8AC3E}">
        <p14:creationId xmlns:p14="http://schemas.microsoft.com/office/powerpoint/2010/main" val="4063267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011DAD9-2DEE-4A03-AE55-9A280FF71082}"/>
              </a:ext>
            </a:extLst>
          </p:cNvPr>
          <p:cNvSpPr txBox="1"/>
          <p:nvPr/>
        </p:nvSpPr>
        <p:spPr>
          <a:xfrm>
            <a:off x="0" y="3014882"/>
            <a:ext cx="7199313" cy="11695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pt-PT" sz="2400" b="1" dirty="0">
                <a:solidFill>
                  <a:schemeClr val="bg1"/>
                </a:solidFill>
                <a:latin typeface="Arial Nova" panose="020B0504020202020204" pitchFamily="34" charset="0"/>
              </a:rPr>
              <a:t>Exercício</a:t>
            </a:r>
            <a:r>
              <a:rPr lang="pt-PT" sz="2800" b="1" dirty="0">
                <a:solidFill>
                  <a:schemeClr val="bg1"/>
                </a:solidFill>
                <a:latin typeface="Arial Nova" panose="020B0504020202020204" pitchFamily="34" charset="0"/>
              </a:rPr>
              <a:t> 1</a:t>
            </a:r>
          </a:p>
          <a:p>
            <a:pPr algn="ctr"/>
            <a:endParaRPr lang="pt-PT" b="1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pPr algn="ctr"/>
            <a:r>
              <a:rPr lang="pt-PT" sz="2400" b="1" dirty="0">
                <a:solidFill>
                  <a:schemeClr val="bg1"/>
                </a:solidFill>
                <a:latin typeface="Arial Nova" panose="020B0504020202020204" pitchFamily="34" charset="0"/>
              </a:rPr>
              <a:t>Representação Arquitetónica</a:t>
            </a:r>
            <a:endParaRPr lang="en-GB" sz="2400" b="1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E1F055-C5A8-477D-A91A-60E38DF008F2}"/>
              </a:ext>
            </a:extLst>
          </p:cNvPr>
          <p:cNvSpPr txBox="1"/>
          <p:nvPr/>
        </p:nvSpPr>
        <p:spPr>
          <a:xfrm>
            <a:off x="0" y="4308907"/>
            <a:ext cx="7199313" cy="33483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1200" b="1" dirty="0">
                <a:solidFill>
                  <a:srgbClr val="FF0000"/>
                </a:solidFill>
                <a:latin typeface="Arial Nova" panose="020B0504020202020204" pitchFamily="34" charset="0"/>
              </a:rPr>
              <a:t>Caso de estudo . autor</a:t>
            </a:r>
          </a:p>
        </p:txBody>
      </p:sp>
    </p:spTree>
    <p:extLst>
      <p:ext uri="{BB962C8B-B14F-4D97-AF65-F5344CB8AC3E}">
        <p14:creationId xmlns:p14="http://schemas.microsoft.com/office/powerpoint/2010/main" val="19680257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maquete_paulo david.jpg">
            <a:extLst>
              <a:ext uri="{FF2B5EF4-FFF2-40B4-BE49-F238E27FC236}">
                <a16:creationId xmlns:a16="http://schemas.microsoft.com/office/drawing/2014/main" id="{A0AFC394-DB1B-6DC9-2829-CA42918A844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89"/>
          <a:stretch/>
        </p:blipFill>
        <p:spPr>
          <a:xfrm>
            <a:off x="1737692" y="918972"/>
            <a:ext cx="4010061" cy="5354060"/>
          </a:xfrm>
          <a:prstGeom prst="rect">
            <a:avLst/>
          </a:prstGeom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BE0A0168-0D98-FE68-3926-839C0B0B83FC}"/>
              </a:ext>
            </a:extLst>
          </p:cNvPr>
          <p:cNvSpPr/>
          <p:nvPr/>
        </p:nvSpPr>
        <p:spPr>
          <a:xfrm>
            <a:off x="793" y="6564435"/>
            <a:ext cx="719931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1050" dirty="0">
                <a:latin typeface="Arial"/>
                <a:cs typeface="Arial"/>
              </a:rPr>
              <a:t>escala 1:100</a:t>
            </a:r>
            <a:endParaRPr lang="en-GB" sz="105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7EFA6B18-B55C-69E6-8F61-02C12E74C262}"/>
              </a:ext>
            </a:extLst>
          </p:cNvPr>
          <p:cNvSpPr txBox="1"/>
          <p:nvPr/>
        </p:nvSpPr>
        <p:spPr>
          <a:xfrm>
            <a:off x="0" y="3100647"/>
            <a:ext cx="7199313" cy="49648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2000" b="1" dirty="0">
                <a:solidFill>
                  <a:srgbClr val="FF0000"/>
                </a:solidFill>
                <a:latin typeface="Arial Nova" panose="020B0504020202020204" pitchFamily="34" charset="0"/>
              </a:rPr>
              <a:t>Fotografia da maquete</a:t>
            </a:r>
          </a:p>
        </p:txBody>
      </p:sp>
    </p:spTree>
    <p:extLst>
      <p:ext uri="{BB962C8B-B14F-4D97-AF65-F5344CB8AC3E}">
        <p14:creationId xmlns:p14="http://schemas.microsoft.com/office/powerpoint/2010/main" val="41167497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CF06D9-AB6B-A123-2651-4D907EA90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maquete_paulo david.jpg">
            <a:extLst>
              <a:ext uri="{FF2B5EF4-FFF2-40B4-BE49-F238E27FC236}">
                <a16:creationId xmlns:a16="http://schemas.microsoft.com/office/drawing/2014/main" id="{B7A792A5-D92E-4EA4-222B-7DFD1512A84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89"/>
          <a:stretch/>
        </p:blipFill>
        <p:spPr>
          <a:xfrm>
            <a:off x="1737692" y="918972"/>
            <a:ext cx="4010061" cy="5354060"/>
          </a:xfrm>
          <a:prstGeom prst="rect">
            <a:avLst/>
          </a:prstGeom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91AF61A6-7187-ECF1-BE11-FD613C103699}"/>
              </a:ext>
            </a:extLst>
          </p:cNvPr>
          <p:cNvSpPr/>
          <p:nvPr/>
        </p:nvSpPr>
        <p:spPr>
          <a:xfrm>
            <a:off x="793" y="6564435"/>
            <a:ext cx="719931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1050" dirty="0">
                <a:latin typeface="Arial"/>
                <a:cs typeface="Arial"/>
              </a:rPr>
              <a:t>escala 1:100</a:t>
            </a:r>
            <a:endParaRPr lang="en-GB" sz="105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E33106F3-C754-2282-E76D-8DAEF460BFF4}"/>
              </a:ext>
            </a:extLst>
          </p:cNvPr>
          <p:cNvSpPr txBox="1"/>
          <p:nvPr/>
        </p:nvSpPr>
        <p:spPr>
          <a:xfrm>
            <a:off x="0" y="3100647"/>
            <a:ext cx="7199313" cy="49648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2000" b="1" dirty="0">
                <a:solidFill>
                  <a:srgbClr val="FF0000"/>
                </a:solidFill>
                <a:latin typeface="Arial Nova" panose="020B0504020202020204" pitchFamily="34" charset="0"/>
              </a:rPr>
              <a:t>Fotografia da maquete</a:t>
            </a:r>
          </a:p>
        </p:txBody>
      </p:sp>
    </p:spTree>
    <p:extLst>
      <p:ext uri="{BB962C8B-B14F-4D97-AF65-F5344CB8AC3E}">
        <p14:creationId xmlns:p14="http://schemas.microsoft.com/office/powerpoint/2010/main" val="31020946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86C0B5-4DE0-0EB4-ABB8-0BCB6363F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maquete_paulo david.jpg">
            <a:extLst>
              <a:ext uri="{FF2B5EF4-FFF2-40B4-BE49-F238E27FC236}">
                <a16:creationId xmlns:a16="http://schemas.microsoft.com/office/drawing/2014/main" id="{95DBCCA9-7D50-C254-BCDC-E42AB5BD77D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89"/>
          <a:stretch/>
        </p:blipFill>
        <p:spPr>
          <a:xfrm>
            <a:off x="1737692" y="918972"/>
            <a:ext cx="4010061" cy="5354060"/>
          </a:xfrm>
          <a:prstGeom prst="rect">
            <a:avLst/>
          </a:prstGeom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6DD2EE52-107A-EC3C-9FAB-5AB93F62134A}"/>
              </a:ext>
            </a:extLst>
          </p:cNvPr>
          <p:cNvSpPr/>
          <p:nvPr/>
        </p:nvSpPr>
        <p:spPr>
          <a:xfrm>
            <a:off x="793" y="6564435"/>
            <a:ext cx="719931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1050" dirty="0">
                <a:latin typeface="Arial"/>
                <a:cs typeface="Arial"/>
              </a:rPr>
              <a:t>escala 1:100</a:t>
            </a:r>
            <a:endParaRPr lang="en-GB" sz="105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A5163532-F0DA-370A-9308-9A3063C02953}"/>
              </a:ext>
            </a:extLst>
          </p:cNvPr>
          <p:cNvSpPr txBox="1"/>
          <p:nvPr/>
        </p:nvSpPr>
        <p:spPr>
          <a:xfrm>
            <a:off x="0" y="3100647"/>
            <a:ext cx="7199313" cy="49648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2000" b="1" dirty="0">
                <a:solidFill>
                  <a:srgbClr val="FF0000"/>
                </a:solidFill>
                <a:latin typeface="Arial Nova" panose="020B0504020202020204" pitchFamily="34" charset="0"/>
              </a:rPr>
              <a:t>Fotografia da maquete</a:t>
            </a:r>
          </a:p>
        </p:txBody>
      </p:sp>
    </p:spTree>
    <p:extLst>
      <p:ext uri="{BB962C8B-B14F-4D97-AF65-F5344CB8AC3E}">
        <p14:creationId xmlns:p14="http://schemas.microsoft.com/office/powerpoint/2010/main" val="14535941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6E1F055-C5A8-477D-A91A-60E38DF008F2}"/>
              </a:ext>
            </a:extLst>
          </p:cNvPr>
          <p:cNvSpPr txBox="1"/>
          <p:nvPr/>
        </p:nvSpPr>
        <p:spPr>
          <a:xfrm>
            <a:off x="0" y="3403570"/>
            <a:ext cx="7199313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PT" sz="2000" b="1" dirty="0">
                <a:latin typeface="Arial Nova" panose="020B0504020202020204" pitchFamily="34" charset="0"/>
              </a:rPr>
              <a:t>Processo</a:t>
            </a:r>
          </a:p>
        </p:txBody>
      </p:sp>
    </p:spTree>
    <p:extLst>
      <p:ext uri="{BB962C8B-B14F-4D97-AF65-F5344CB8AC3E}">
        <p14:creationId xmlns:p14="http://schemas.microsoft.com/office/powerpoint/2010/main" val="13057015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iza_DesenhosProcesso_02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4" t="8149" r="7039" b="9112"/>
          <a:stretch/>
        </p:blipFill>
        <p:spPr>
          <a:xfrm>
            <a:off x="1080509" y="1798863"/>
            <a:ext cx="5030357" cy="3600000"/>
          </a:xfrm>
          <a:prstGeom prst="rect">
            <a:avLst/>
          </a:prstGeom>
        </p:spPr>
      </p:pic>
      <p:sp>
        <p:nvSpPr>
          <p:cNvPr id="4" name="TextBox 4">
            <a:extLst>
              <a:ext uri="{FF2B5EF4-FFF2-40B4-BE49-F238E27FC236}">
                <a16:creationId xmlns:a16="http://schemas.microsoft.com/office/drawing/2014/main" id="{683182DE-C9EA-2D8C-DAA8-577CBAA63F7F}"/>
              </a:ext>
            </a:extLst>
          </p:cNvPr>
          <p:cNvSpPr txBox="1"/>
          <p:nvPr/>
        </p:nvSpPr>
        <p:spPr>
          <a:xfrm>
            <a:off x="0" y="3100647"/>
            <a:ext cx="7199313" cy="49648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2000" b="1" dirty="0">
                <a:solidFill>
                  <a:srgbClr val="FF0000"/>
                </a:solidFill>
                <a:latin typeface="Arial Nova" panose="020B0504020202020204" pitchFamily="34" charset="0"/>
              </a:rPr>
              <a:t>Fotografia da processo</a:t>
            </a:r>
          </a:p>
        </p:txBody>
      </p:sp>
    </p:spTree>
    <p:extLst>
      <p:ext uri="{BB962C8B-B14F-4D97-AF65-F5344CB8AC3E}">
        <p14:creationId xmlns:p14="http://schemas.microsoft.com/office/powerpoint/2010/main" val="37855692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F3463-13D4-D254-6041-B0A3EA7EBA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iza_DesenhosProcesso_02.jpg">
            <a:extLst>
              <a:ext uri="{FF2B5EF4-FFF2-40B4-BE49-F238E27FC236}">
                <a16:creationId xmlns:a16="http://schemas.microsoft.com/office/drawing/2014/main" id="{1D50352A-3008-4C07-C75C-7995BC4DA5A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4" t="8149" r="7039" b="9112"/>
          <a:stretch/>
        </p:blipFill>
        <p:spPr>
          <a:xfrm>
            <a:off x="1080509" y="1798863"/>
            <a:ext cx="5030357" cy="3600000"/>
          </a:xfrm>
          <a:prstGeom prst="rect">
            <a:avLst/>
          </a:prstGeom>
        </p:spPr>
      </p:pic>
      <p:sp>
        <p:nvSpPr>
          <p:cNvPr id="4" name="TextBox 4">
            <a:extLst>
              <a:ext uri="{FF2B5EF4-FFF2-40B4-BE49-F238E27FC236}">
                <a16:creationId xmlns:a16="http://schemas.microsoft.com/office/drawing/2014/main" id="{F1D4AA88-95E2-404A-D46A-1A917420A194}"/>
              </a:ext>
            </a:extLst>
          </p:cNvPr>
          <p:cNvSpPr txBox="1"/>
          <p:nvPr/>
        </p:nvSpPr>
        <p:spPr>
          <a:xfrm>
            <a:off x="0" y="3100647"/>
            <a:ext cx="7199313" cy="49648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2000" b="1" dirty="0">
                <a:solidFill>
                  <a:srgbClr val="FF0000"/>
                </a:solidFill>
                <a:latin typeface="Arial Nova" panose="020B0504020202020204" pitchFamily="34" charset="0"/>
              </a:rPr>
              <a:t>Fotografia da processo</a:t>
            </a:r>
          </a:p>
        </p:txBody>
      </p:sp>
    </p:spTree>
    <p:extLst>
      <p:ext uri="{BB962C8B-B14F-4D97-AF65-F5344CB8AC3E}">
        <p14:creationId xmlns:p14="http://schemas.microsoft.com/office/powerpoint/2010/main" val="37536938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AE8A55-509A-D04A-16C6-2907568C6D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iza_DesenhosProcesso_02.jpg">
            <a:extLst>
              <a:ext uri="{FF2B5EF4-FFF2-40B4-BE49-F238E27FC236}">
                <a16:creationId xmlns:a16="http://schemas.microsoft.com/office/drawing/2014/main" id="{528B47E2-990B-671E-EDCF-E573ADCAD3F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4" t="8149" r="7039" b="9112"/>
          <a:stretch/>
        </p:blipFill>
        <p:spPr>
          <a:xfrm>
            <a:off x="1080509" y="1798863"/>
            <a:ext cx="5030357" cy="3600000"/>
          </a:xfrm>
          <a:prstGeom prst="rect">
            <a:avLst/>
          </a:prstGeom>
        </p:spPr>
      </p:pic>
      <p:sp>
        <p:nvSpPr>
          <p:cNvPr id="4" name="TextBox 4">
            <a:extLst>
              <a:ext uri="{FF2B5EF4-FFF2-40B4-BE49-F238E27FC236}">
                <a16:creationId xmlns:a16="http://schemas.microsoft.com/office/drawing/2014/main" id="{FE688439-13B5-B71D-3101-8FABDA4816C4}"/>
              </a:ext>
            </a:extLst>
          </p:cNvPr>
          <p:cNvSpPr txBox="1"/>
          <p:nvPr/>
        </p:nvSpPr>
        <p:spPr>
          <a:xfrm>
            <a:off x="0" y="3100647"/>
            <a:ext cx="7199313" cy="49648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2000" b="1" dirty="0">
                <a:solidFill>
                  <a:srgbClr val="FF0000"/>
                </a:solidFill>
                <a:latin typeface="Arial Nova" panose="020B0504020202020204" pitchFamily="34" charset="0"/>
              </a:rPr>
              <a:t>Fotografia da processo</a:t>
            </a:r>
          </a:p>
        </p:txBody>
      </p:sp>
    </p:spTree>
    <p:extLst>
      <p:ext uri="{BB962C8B-B14F-4D97-AF65-F5344CB8AC3E}">
        <p14:creationId xmlns:p14="http://schemas.microsoft.com/office/powerpoint/2010/main" val="26924396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594515-03A9-1AED-2860-89A090E5F9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iza_DesenhosProcesso_02.jpg">
            <a:extLst>
              <a:ext uri="{FF2B5EF4-FFF2-40B4-BE49-F238E27FC236}">
                <a16:creationId xmlns:a16="http://schemas.microsoft.com/office/drawing/2014/main" id="{EC1D918E-79B1-9AD2-BF42-761C18B5F4A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4" t="8149" r="7039" b="9112"/>
          <a:stretch/>
        </p:blipFill>
        <p:spPr>
          <a:xfrm>
            <a:off x="1080509" y="1798863"/>
            <a:ext cx="5030357" cy="3600000"/>
          </a:xfrm>
          <a:prstGeom prst="rect">
            <a:avLst/>
          </a:prstGeom>
        </p:spPr>
      </p:pic>
      <p:sp>
        <p:nvSpPr>
          <p:cNvPr id="4" name="TextBox 4">
            <a:extLst>
              <a:ext uri="{FF2B5EF4-FFF2-40B4-BE49-F238E27FC236}">
                <a16:creationId xmlns:a16="http://schemas.microsoft.com/office/drawing/2014/main" id="{4F8A8C36-0909-E002-B133-7BA7564511B3}"/>
              </a:ext>
            </a:extLst>
          </p:cNvPr>
          <p:cNvSpPr txBox="1"/>
          <p:nvPr/>
        </p:nvSpPr>
        <p:spPr>
          <a:xfrm>
            <a:off x="0" y="3100647"/>
            <a:ext cx="7199313" cy="49648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2000" b="1" dirty="0">
                <a:solidFill>
                  <a:srgbClr val="FF0000"/>
                </a:solidFill>
                <a:latin typeface="Arial Nova" panose="020B0504020202020204" pitchFamily="34" charset="0"/>
              </a:rPr>
              <a:t>Fotografia da processo</a:t>
            </a:r>
          </a:p>
        </p:txBody>
      </p:sp>
    </p:spTree>
    <p:extLst>
      <p:ext uri="{BB962C8B-B14F-4D97-AF65-F5344CB8AC3E}">
        <p14:creationId xmlns:p14="http://schemas.microsoft.com/office/powerpoint/2010/main" val="1312799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3D33BC-19CD-6010-A008-AAD801D96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68119E78-33CD-7517-D7C7-B01B283E4AB5}"/>
              </a:ext>
            </a:extLst>
          </p:cNvPr>
          <p:cNvSpPr txBox="1"/>
          <p:nvPr/>
        </p:nvSpPr>
        <p:spPr>
          <a:xfrm>
            <a:off x="0" y="3338046"/>
            <a:ext cx="719931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pt-PT" sz="2800" b="1" dirty="0">
                <a:latin typeface="Arial Nova" panose="020B0504020202020204" pitchFamily="34" charset="0"/>
              </a:rPr>
              <a:t>fase 2 – espaço publico</a:t>
            </a:r>
            <a:endParaRPr lang="en-GB" sz="2800" b="1" dirty="0">
              <a:latin typeface="Arial Nova" panose="020B0504020202020204" pitchFamily="34" charset="0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578CF0B9-5FE1-9777-34D7-4B8932D6302D}"/>
              </a:ext>
            </a:extLst>
          </p:cNvPr>
          <p:cNvSpPr txBox="1"/>
          <p:nvPr/>
        </p:nvSpPr>
        <p:spPr>
          <a:xfrm>
            <a:off x="0" y="3755884"/>
            <a:ext cx="7199313" cy="37523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1400" b="1" dirty="0">
                <a:solidFill>
                  <a:srgbClr val="FF0000"/>
                </a:solidFill>
                <a:latin typeface="Arial Nova" panose="020B0504020202020204" pitchFamily="34" charset="0"/>
              </a:rPr>
              <a:t>[ grupo ]</a:t>
            </a:r>
          </a:p>
        </p:txBody>
      </p:sp>
    </p:spTree>
    <p:extLst>
      <p:ext uri="{BB962C8B-B14F-4D97-AF65-F5344CB8AC3E}">
        <p14:creationId xmlns:p14="http://schemas.microsoft.com/office/powerpoint/2010/main" val="41440522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C7668-FEF5-4582-E0F3-2AD6C77DA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ABD95A2-9776-FE12-E1BF-B2A0BF74F75E}"/>
              </a:ext>
            </a:extLst>
          </p:cNvPr>
          <p:cNvSpPr txBox="1"/>
          <p:nvPr/>
        </p:nvSpPr>
        <p:spPr>
          <a:xfrm>
            <a:off x="0" y="3420535"/>
            <a:ext cx="7199313" cy="33855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PT" sz="1600" b="1" dirty="0">
                <a:latin typeface="Arial Nova" panose="020B0504020202020204" pitchFamily="34" charset="0"/>
              </a:rPr>
              <a:t>Desenhos de representação </a:t>
            </a:r>
          </a:p>
        </p:txBody>
      </p:sp>
    </p:spTree>
    <p:extLst>
      <p:ext uri="{BB962C8B-B14F-4D97-AF65-F5344CB8AC3E}">
        <p14:creationId xmlns:p14="http://schemas.microsoft.com/office/powerpoint/2010/main" val="57669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JG_CASA_EM_MONSARAZ_AMA_DSC6322.jpg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939"/>
          <a:stretch/>
        </p:blipFill>
        <p:spPr>
          <a:xfrm>
            <a:off x="1803899" y="1803625"/>
            <a:ext cx="3593102" cy="3600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8AACB05-9082-7193-17D7-66A7CD0395FE}"/>
              </a:ext>
            </a:extLst>
          </p:cNvPr>
          <p:cNvSpPr txBox="1"/>
          <p:nvPr/>
        </p:nvSpPr>
        <p:spPr>
          <a:xfrm>
            <a:off x="0" y="3403570"/>
            <a:ext cx="7199313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PT" sz="2000" b="1" dirty="0">
                <a:solidFill>
                  <a:srgbClr val="FF0000"/>
                </a:solidFill>
                <a:latin typeface="Arial Nova" panose="020B0504020202020204" pitchFamily="34" charset="0"/>
              </a:rPr>
              <a:t>Fotografia (exemplo)</a:t>
            </a:r>
          </a:p>
        </p:txBody>
      </p:sp>
    </p:spTree>
    <p:extLst>
      <p:ext uri="{BB962C8B-B14F-4D97-AF65-F5344CB8AC3E}">
        <p14:creationId xmlns:p14="http://schemas.microsoft.com/office/powerpoint/2010/main" val="4514547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9851589D-8D56-9891-E7B8-3B2E3D438B21}"/>
              </a:ext>
            </a:extLst>
          </p:cNvPr>
          <p:cNvSpPr/>
          <p:nvPr/>
        </p:nvSpPr>
        <p:spPr>
          <a:xfrm>
            <a:off x="793" y="6564435"/>
            <a:ext cx="719931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1050" dirty="0">
                <a:latin typeface="Arial"/>
                <a:cs typeface="Arial"/>
              </a:rPr>
              <a:t>escala 1:200 </a:t>
            </a:r>
            <a:r>
              <a:rPr lang="pt-PT" sz="1050" dirty="0">
                <a:solidFill>
                  <a:srgbClr val="FF0000"/>
                </a:solidFill>
                <a:latin typeface="Arial"/>
                <a:cs typeface="Arial"/>
              </a:rPr>
              <a:t>  </a:t>
            </a:r>
            <a:endParaRPr lang="en-GB" sz="105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596572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C3B0F81E-46E1-107E-6340-661AC02AF2D1}"/>
              </a:ext>
            </a:extLst>
          </p:cNvPr>
          <p:cNvSpPr/>
          <p:nvPr/>
        </p:nvSpPr>
        <p:spPr>
          <a:xfrm>
            <a:off x="793" y="6564435"/>
            <a:ext cx="719931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1050" dirty="0">
                <a:latin typeface="Arial"/>
                <a:cs typeface="Arial"/>
              </a:rPr>
              <a:t>escala 1:50</a:t>
            </a:r>
            <a:r>
              <a:rPr lang="pt-PT" sz="10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endParaRPr lang="en-GB" sz="105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565997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1C399E-8153-EB55-9A66-35B67C2A8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9D5F6C-52B7-76D8-2587-0EB590C36321}"/>
              </a:ext>
            </a:extLst>
          </p:cNvPr>
          <p:cNvSpPr txBox="1"/>
          <p:nvPr/>
        </p:nvSpPr>
        <p:spPr>
          <a:xfrm>
            <a:off x="0" y="3420535"/>
            <a:ext cx="7199313" cy="33855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PT" sz="1600" b="1" dirty="0">
                <a:latin typeface="Arial Nova" panose="020B0504020202020204" pitchFamily="34" charset="0"/>
              </a:rPr>
              <a:t>Maquete</a:t>
            </a:r>
          </a:p>
        </p:txBody>
      </p:sp>
    </p:spTree>
    <p:extLst>
      <p:ext uri="{BB962C8B-B14F-4D97-AF65-F5344CB8AC3E}">
        <p14:creationId xmlns:p14="http://schemas.microsoft.com/office/powerpoint/2010/main" val="23216166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D09D48-9F70-909A-7665-9F1B280A7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maquete_paulo david.jpg">
            <a:extLst>
              <a:ext uri="{FF2B5EF4-FFF2-40B4-BE49-F238E27FC236}">
                <a16:creationId xmlns:a16="http://schemas.microsoft.com/office/drawing/2014/main" id="{50AB6FA6-BD95-E256-FA8D-D9647D75E2E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89"/>
          <a:stretch/>
        </p:blipFill>
        <p:spPr>
          <a:xfrm>
            <a:off x="1737692" y="918972"/>
            <a:ext cx="4010061" cy="5354060"/>
          </a:xfrm>
          <a:prstGeom prst="rect">
            <a:avLst/>
          </a:prstGeom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6DF53ADC-1CB4-E627-A49B-9C549CE97848}"/>
              </a:ext>
            </a:extLst>
          </p:cNvPr>
          <p:cNvSpPr/>
          <p:nvPr/>
        </p:nvSpPr>
        <p:spPr>
          <a:xfrm>
            <a:off x="793" y="6564435"/>
            <a:ext cx="719931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1050" dirty="0">
                <a:latin typeface="Arial"/>
                <a:cs typeface="Arial"/>
              </a:rPr>
              <a:t>escala 1:100</a:t>
            </a:r>
            <a:endParaRPr lang="en-GB" sz="105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34BBF24C-554F-0CF2-88B0-0682AFAE4FD7}"/>
              </a:ext>
            </a:extLst>
          </p:cNvPr>
          <p:cNvSpPr txBox="1"/>
          <p:nvPr/>
        </p:nvSpPr>
        <p:spPr>
          <a:xfrm>
            <a:off x="0" y="3100647"/>
            <a:ext cx="7199313" cy="49648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2000" b="1" dirty="0">
                <a:solidFill>
                  <a:srgbClr val="FF0000"/>
                </a:solidFill>
                <a:latin typeface="Arial Nova" panose="020B0504020202020204" pitchFamily="34" charset="0"/>
              </a:rPr>
              <a:t>Fotografia da maquete</a:t>
            </a:r>
          </a:p>
        </p:txBody>
      </p:sp>
    </p:spTree>
    <p:extLst>
      <p:ext uri="{BB962C8B-B14F-4D97-AF65-F5344CB8AC3E}">
        <p14:creationId xmlns:p14="http://schemas.microsoft.com/office/powerpoint/2010/main" val="42105393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7EF84E-1A24-0C81-4450-79DA862DD3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maquete_paulo david.jpg">
            <a:extLst>
              <a:ext uri="{FF2B5EF4-FFF2-40B4-BE49-F238E27FC236}">
                <a16:creationId xmlns:a16="http://schemas.microsoft.com/office/drawing/2014/main" id="{521DA4B6-298E-8129-9588-61E1B37F2F3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89"/>
          <a:stretch/>
        </p:blipFill>
        <p:spPr>
          <a:xfrm>
            <a:off x="1737692" y="918972"/>
            <a:ext cx="4010061" cy="5354060"/>
          </a:xfrm>
          <a:prstGeom prst="rect">
            <a:avLst/>
          </a:prstGeom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AF1F33A8-8E5F-58ED-562A-6FE6509C01D6}"/>
              </a:ext>
            </a:extLst>
          </p:cNvPr>
          <p:cNvSpPr/>
          <p:nvPr/>
        </p:nvSpPr>
        <p:spPr>
          <a:xfrm>
            <a:off x="793" y="6564435"/>
            <a:ext cx="719931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1050" dirty="0">
                <a:latin typeface="Arial"/>
                <a:cs typeface="Arial"/>
              </a:rPr>
              <a:t>escala 1:100</a:t>
            </a:r>
            <a:endParaRPr lang="en-GB" sz="105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ACBF7F83-5FE3-70B4-C13F-314C21773CEA}"/>
              </a:ext>
            </a:extLst>
          </p:cNvPr>
          <p:cNvSpPr txBox="1"/>
          <p:nvPr/>
        </p:nvSpPr>
        <p:spPr>
          <a:xfrm>
            <a:off x="0" y="3100647"/>
            <a:ext cx="7199313" cy="49648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2000" b="1" dirty="0">
                <a:solidFill>
                  <a:srgbClr val="FF0000"/>
                </a:solidFill>
                <a:latin typeface="Arial Nova" panose="020B0504020202020204" pitchFamily="34" charset="0"/>
              </a:rPr>
              <a:t>Fotografia da maquete</a:t>
            </a:r>
          </a:p>
        </p:txBody>
      </p:sp>
    </p:spTree>
    <p:extLst>
      <p:ext uri="{BB962C8B-B14F-4D97-AF65-F5344CB8AC3E}">
        <p14:creationId xmlns:p14="http://schemas.microsoft.com/office/powerpoint/2010/main" val="23490438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7BE85A-6CA7-666F-1EAA-A86CCB39D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maquete_paulo david.jpg">
            <a:extLst>
              <a:ext uri="{FF2B5EF4-FFF2-40B4-BE49-F238E27FC236}">
                <a16:creationId xmlns:a16="http://schemas.microsoft.com/office/drawing/2014/main" id="{9340AB72-201D-51C4-906E-90163239DEC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89"/>
          <a:stretch/>
        </p:blipFill>
        <p:spPr>
          <a:xfrm>
            <a:off x="1737692" y="918972"/>
            <a:ext cx="4010061" cy="5354060"/>
          </a:xfrm>
          <a:prstGeom prst="rect">
            <a:avLst/>
          </a:prstGeom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7974AEF9-A4F8-0781-1693-A5E4330D9C79}"/>
              </a:ext>
            </a:extLst>
          </p:cNvPr>
          <p:cNvSpPr/>
          <p:nvPr/>
        </p:nvSpPr>
        <p:spPr>
          <a:xfrm>
            <a:off x="793" y="6564435"/>
            <a:ext cx="719931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1050" dirty="0">
                <a:latin typeface="Arial"/>
                <a:cs typeface="Arial"/>
              </a:rPr>
              <a:t>escala 1:100</a:t>
            </a:r>
            <a:endParaRPr lang="en-GB" sz="105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75E1BD05-7A2E-747B-2529-4649DB88F295}"/>
              </a:ext>
            </a:extLst>
          </p:cNvPr>
          <p:cNvSpPr txBox="1"/>
          <p:nvPr/>
        </p:nvSpPr>
        <p:spPr>
          <a:xfrm>
            <a:off x="0" y="3100647"/>
            <a:ext cx="7199313" cy="49648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2000" b="1" dirty="0">
                <a:solidFill>
                  <a:srgbClr val="FF0000"/>
                </a:solidFill>
                <a:latin typeface="Arial Nova" panose="020B0504020202020204" pitchFamily="34" charset="0"/>
              </a:rPr>
              <a:t>Fotografia da maquete</a:t>
            </a:r>
          </a:p>
        </p:txBody>
      </p:sp>
    </p:spTree>
    <p:extLst>
      <p:ext uri="{BB962C8B-B14F-4D97-AF65-F5344CB8AC3E}">
        <p14:creationId xmlns:p14="http://schemas.microsoft.com/office/powerpoint/2010/main" val="39237947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49FF7-A8F9-04F7-7AFE-9B39FD7C2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maquete_paulo david.jpg">
            <a:extLst>
              <a:ext uri="{FF2B5EF4-FFF2-40B4-BE49-F238E27FC236}">
                <a16:creationId xmlns:a16="http://schemas.microsoft.com/office/drawing/2014/main" id="{A2989B4A-E8DD-60CB-6A91-5F7F82DF98E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89"/>
          <a:stretch/>
        </p:blipFill>
        <p:spPr>
          <a:xfrm>
            <a:off x="1737692" y="918972"/>
            <a:ext cx="4010061" cy="5354060"/>
          </a:xfrm>
          <a:prstGeom prst="rect">
            <a:avLst/>
          </a:prstGeom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91FC5C64-748C-BB9E-86AE-5755211E21A5}"/>
              </a:ext>
            </a:extLst>
          </p:cNvPr>
          <p:cNvSpPr/>
          <p:nvPr/>
        </p:nvSpPr>
        <p:spPr>
          <a:xfrm>
            <a:off x="793" y="6564435"/>
            <a:ext cx="719931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1050" dirty="0">
                <a:latin typeface="Arial"/>
                <a:cs typeface="Arial"/>
              </a:rPr>
              <a:t>escala 1:100</a:t>
            </a:r>
            <a:endParaRPr lang="en-GB" sz="105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1F64ACFE-04CC-81B8-FD68-D97A1897E6D2}"/>
              </a:ext>
            </a:extLst>
          </p:cNvPr>
          <p:cNvSpPr txBox="1"/>
          <p:nvPr/>
        </p:nvSpPr>
        <p:spPr>
          <a:xfrm>
            <a:off x="0" y="3100647"/>
            <a:ext cx="7199313" cy="49648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2000" b="1" dirty="0">
                <a:solidFill>
                  <a:srgbClr val="FF0000"/>
                </a:solidFill>
                <a:latin typeface="Arial Nova" panose="020B0504020202020204" pitchFamily="34" charset="0"/>
              </a:rPr>
              <a:t>Fotografia da maquete</a:t>
            </a:r>
          </a:p>
        </p:txBody>
      </p:sp>
    </p:spTree>
    <p:extLst>
      <p:ext uri="{BB962C8B-B14F-4D97-AF65-F5344CB8AC3E}">
        <p14:creationId xmlns:p14="http://schemas.microsoft.com/office/powerpoint/2010/main" val="8854050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CCA771-469F-3595-0B38-4ABCBED8AF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0BB8819-7FCD-0E86-7141-5D1872FAB56B}"/>
              </a:ext>
            </a:extLst>
          </p:cNvPr>
          <p:cNvSpPr txBox="1"/>
          <p:nvPr/>
        </p:nvSpPr>
        <p:spPr>
          <a:xfrm>
            <a:off x="0" y="3403570"/>
            <a:ext cx="7199313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PT" sz="2000" b="1" dirty="0">
                <a:latin typeface="Arial Nova" panose="020B0504020202020204" pitchFamily="34" charset="0"/>
              </a:rPr>
              <a:t>Processo</a:t>
            </a:r>
          </a:p>
        </p:txBody>
      </p:sp>
    </p:spTree>
    <p:extLst>
      <p:ext uri="{BB962C8B-B14F-4D97-AF65-F5344CB8AC3E}">
        <p14:creationId xmlns:p14="http://schemas.microsoft.com/office/powerpoint/2010/main" val="13819024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F33D7-AAF9-A346-0A07-AD25AAAF8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iza_DesenhosProcesso_02.jpg">
            <a:extLst>
              <a:ext uri="{FF2B5EF4-FFF2-40B4-BE49-F238E27FC236}">
                <a16:creationId xmlns:a16="http://schemas.microsoft.com/office/drawing/2014/main" id="{F0ABB097-40A5-DEDD-E412-392182B1E93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4" t="8149" r="7039" b="9112"/>
          <a:stretch/>
        </p:blipFill>
        <p:spPr>
          <a:xfrm>
            <a:off x="1080509" y="1798863"/>
            <a:ext cx="5030357" cy="3600000"/>
          </a:xfrm>
          <a:prstGeom prst="rect">
            <a:avLst/>
          </a:prstGeom>
        </p:spPr>
      </p:pic>
      <p:sp>
        <p:nvSpPr>
          <p:cNvPr id="4" name="TextBox 4">
            <a:extLst>
              <a:ext uri="{FF2B5EF4-FFF2-40B4-BE49-F238E27FC236}">
                <a16:creationId xmlns:a16="http://schemas.microsoft.com/office/drawing/2014/main" id="{8D3EF943-3DC4-0149-E6E0-69B238100783}"/>
              </a:ext>
            </a:extLst>
          </p:cNvPr>
          <p:cNvSpPr txBox="1"/>
          <p:nvPr/>
        </p:nvSpPr>
        <p:spPr>
          <a:xfrm>
            <a:off x="0" y="3100647"/>
            <a:ext cx="7199313" cy="49648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2000" b="1" dirty="0">
                <a:solidFill>
                  <a:srgbClr val="FF0000"/>
                </a:solidFill>
                <a:latin typeface="Arial Nova" panose="020B0504020202020204" pitchFamily="34" charset="0"/>
              </a:rPr>
              <a:t>Fotografia da processo</a:t>
            </a:r>
          </a:p>
        </p:txBody>
      </p:sp>
    </p:spTree>
    <p:extLst>
      <p:ext uri="{BB962C8B-B14F-4D97-AF65-F5344CB8AC3E}">
        <p14:creationId xmlns:p14="http://schemas.microsoft.com/office/powerpoint/2010/main" val="106718226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F87B37-8B3C-2855-AEFB-103FCEF1E3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iza_DesenhosProcesso_02.jpg">
            <a:extLst>
              <a:ext uri="{FF2B5EF4-FFF2-40B4-BE49-F238E27FC236}">
                <a16:creationId xmlns:a16="http://schemas.microsoft.com/office/drawing/2014/main" id="{511C812B-1D4B-D561-E4B0-989DFA6A9FA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4" t="8149" r="7039" b="9112"/>
          <a:stretch/>
        </p:blipFill>
        <p:spPr>
          <a:xfrm>
            <a:off x="1080509" y="1798863"/>
            <a:ext cx="5030357" cy="3600000"/>
          </a:xfrm>
          <a:prstGeom prst="rect">
            <a:avLst/>
          </a:prstGeom>
        </p:spPr>
      </p:pic>
      <p:sp>
        <p:nvSpPr>
          <p:cNvPr id="4" name="TextBox 4">
            <a:extLst>
              <a:ext uri="{FF2B5EF4-FFF2-40B4-BE49-F238E27FC236}">
                <a16:creationId xmlns:a16="http://schemas.microsoft.com/office/drawing/2014/main" id="{80D77223-78F9-74EF-A8A3-8079B4F981F1}"/>
              </a:ext>
            </a:extLst>
          </p:cNvPr>
          <p:cNvSpPr txBox="1"/>
          <p:nvPr/>
        </p:nvSpPr>
        <p:spPr>
          <a:xfrm>
            <a:off x="0" y="3100647"/>
            <a:ext cx="7199313" cy="49648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2000" b="1" dirty="0">
                <a:solidFill>
                  <a:srgbClr val="FF0000"/>
                </a:solidFill>
                <a:latin typeface="Arial Nova" panose="020B0504020202020204" pitchFamily="34" charset="0"/>
              </a:rPr>
              <a:t>Fotografia da processo</a:t>
            </a:r>
          </a:p>
        </p:txBody>
      </p:sp>
    </p:spTree>
    <p:extLst>
      <p:ext uri="{BB962C8B-B14F-4D97-AF65-F5344CB8AC3E}">
        <p14:creationId xmlns:p14="http://schemas.microsoft.com/office/powerpoint/2010/main" val="1969883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6E1F055-C5A8-477D-A91A-60E38DF008F2}"/>
              </a:ext>
            </a:extLst>
          </p:cNvPr>
          <p:cNvSpPr txBox="1"/>
          <p:nvPr/>
        </p:nvSpPr>
        <p:spPr>
          <a:xfrm>
            <a:off x="0" y="3451312"/>
            <a:ext cx="7199313" cy="30777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PT" sz="1400" b="1" dirty="0">
                <a:latin typeface="Arial Nova" panose="020B0504020202020204" pitchFamily="34" charset="0"/>
              </a:rPr>
              <a:t>Desenhos de representação </a:t>
            </a:r>
          </a:p>
        </p:txBody>
      </p:sp>
    </p:spTree>
    <p:extLst>
      <p:ext uri="{BB962C8B-B14F-4D97-AF65-F5344CB8AC3E}">
        <p14:creationId xmlns:p14="http://schemas.microsoft.com/office/powerpoint/2010/main" val="35013767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99A87-A515-91C4-9C37-90FCAB7CD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iza_DesenhosProcesso_02.jpg">
            <a:extLst>
              <a:ext uri="{FF2B5EF4-FFF2-40B4-BE49-F238E27FC236}">
                <a16:creationId xmlns:a16="http://schemas.microsoft.com/office/drawing/2014/main" id="{B4E19E8A-3095-54F9-44E3-72731C4854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4" t="8149" r="7039" b="9112"/>
          <a:stretch/>
        </p:blipFill>
        <p:spPr>
          <a:xfrm>
            <a:off x="1080509" y="1798863"/>
            <a:ext cx="5030357" cy="3600000"/>
          </a:xfrm>
          <a:prstGeom prst="rect">
            <a:avLst/>
          </a:prstGeom>
        </p:spPr>
      </p:pic>
      <p:sp>
        <p:nvSpPr>
          <p:cNvPr id="4" name="TextBox 4">
            <a:extLst>
              <a:ext uri="{FF2B5EF4-FFF2-40B4-BE49-F238E27FC236}">
                <a16:creationId xmlns:a16="http://schemas.microsoft.com/office/drawing/2014/main" id="{008EB300-26FE-76D9-F904-05251DCA95B4}"/>
              </a:ext>
            </a:extLst>
          </p:cNvPr>
          <p:cNvSpPr txBox="1"/>
          <p:nvPr/>
        </p:nvSpPr>
        <p:spPr>
          <a:xfrm>
            <a:off x="0" y="3100647"/>
            <a:ext cx="7199313" cy="49648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2000" b="1" dirty="0">
                <a:solidFill>
                  <a:srgbClr val="FF0000"/>
                </a:solidFill>
                <a:latin typeface="Arial Nova" panose="020B0504020202020204" pitchFamily="34" charset="0"/>
              </a:rPr>
              <a:t>Fotografia da processo</a:t>
            </a:r>
          </a:p>
        </p:txBody>
      </p:sp>
    </p:spTree>
    <p:extLst>
      <p:ext uri="{BB962C8B-B14F-4D97-AF65-F5344CB8AC3E}">
        <p14:creationId xmlns:p14="http://schemas.microsoft.com/office/powerpoint/2010/main" val="28687656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39D526-00E0-13FF-DC5F-F5F3876A4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iza_DesenhosProcesso_02.jpg">
            <a:extLst>
              <a:ext uri="{FF2B5EF4-FFF2-40B4-BE49-F238E27FC236}">
                <a16:creationId xmlns:a16="http://schemas.microsoft.com/office/drawing/2014/main" id="{96D738F2-A186-03AC-B40D-65C53EA980C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4" t="8149" r="7039" b="9112"/>
          <a:stretch/>
        </p:blipFill>
        <p:spPr>
          <a:xfrm>
            <a:off x="1080509" y="1798863"/>
            <a:ext cx="5030357" cy="3600000"/>
          </a:xfrm>
          <a:prstGeom prst="rect">
            <a:avLst/>
          </a:prstGeom>
        </p:spPr>
      </p:pic>
      <p:sp>
        <p:nvSpPr>
          <p:cNvPr id="4" name="TextBox 4">
            <a:extLst>
              <a:ext uri="{FF2B5EF4-FFF2-40B4-BE49-F238E27FC236}">
                <a16:creationId xmlns:a16="http://schemas.microsoft.com/office/drawing/2014/main" id="{C73BFE52-2162-FFCC-AF0C-CC586C44E560}"/>
              </a:ext>
            </a:extLst>
          </p:cNvPr>
          <p:cNvSpPr txBox="1"/>
          <p:nvPr/>
        </p:nvSpPr>
        <p:spPr>
          <a:xfrm>
            <a:off x="0" y="3100647"/>
            <a:ext cx="7199313" cy="49648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2000" b="1" dirty="0">
                <a:solidFill>
                  <a:srgbClr val="FF0000"/>
                </a:solidFill>
                <a:latin typeface="Arial Nova" panose="020B0504020202020204" pitchFamily="34" charset="0"/>
              </a:rPr>
              <a:t>Fotografia da processo</a:t>
            </a:r>
          </a:p>
        </p:txBody>
      </p:sp>
    </p:spTree>
    <p:extLst>
      <p:ext uri="{BB962C8B-B14F-4D97-AF65-F5344CB8AC3E}">
        <p14:creationId xmlns:p14="http://schemas.microsoft.com/office/powerpoint/2010/main" val="40493412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011DAD9-2DEE-4A03-AE55-9A280FF71082}"/>
              </a:ext>
            </a:extLst>
          </p:cNvPr>
          <p:cNvSpPr txBox="1"/>
          <p:nvPr/>
        </p:nvSpPr>
        <p:spPr>
          <a:xfrm>
            <a:off x="0" y="2814827"/>
            <a:ext cx="7199313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pt-PT" sz="2400" b="1" dirty="0">
                <a:solidFill>
                  <a:schemeClr val="bg1"/>
                </a:solidFill>
                <a:latin typeface="Arial Nova" panose="020B0504020202020204" pitchFamily="34" charset="0"/>
              </a:rPr>
              <a:t>Exercício 3</a:t>
            </a:r>
          </a:p>
          <a:p>
            <a:pPr algn="ctr"/>
            <a:endParaRPr lang="pt-PT" sz="2400" b="1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pPr algn="ctr"/>
            <a:r>
              <a:rPr lang="pt-PT" sz="2400" b="1" dirty="0">
                <a:solidFill>
                  <a:schemeClr val="bg1"/>
                </a:solidFill>
                <a:latin typeface="Arial Nova" panose="020B0504020202020204" pitchFamily="34" charset="0"/>
              </a:rPr>
              <a:t>Arquitetura, Edifício, Linguagem </a:t>
            </a:r>
          </a:p>
          <a:p>
            <a:pPr algn="ctr"/>
            <a:r>
              <a:rPr lang="pt-PT" sz="2400" b="1" dirty="0">
                <a:solidFill>
                  <a:schemeClr val="bg1"/>
                </a:solidFill>
                <a:latin typeface="Arial Nova" panose="020B0504020202020204" pitchFamily="34" charset="0"/>
              </a:rPr>
              <a:t>e Tectónica. </a:t>
            </a:r>
            <a:endParaRPr lang="en-GB" sz="2400" b="1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E1F055-C5A8-477D-A91A-60E38DF008F2}"/>
              </a:ext>
            </a:extLst>
          </p:cNvPr>
          <p:cNvSpPr txBox="1"/>
          <p:nvPr/>
        </p:nvSpPr>
        <p:spPr>
          <a:xfrm>
            <a:off x="0" y="4490175"/>
            <a:ext cx="7199313" cy="37523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1400" b="1" dirty="0">
                <a:solidFill>
                  <a:schemeClr val="bg1"/>
                </a:solidFill>
                <a:latin typeface="Arial Nova" panose="020B0504020202020204" pitchFamily="34" charset="0"/>
              </a:rPr>
              <a:t>[ individual ]</a:t>
            </a:r>
          </a:p>
        </p:txBody>
      </p:sp>
    </p:spTree>
    <p:extLst>
      <p:ext uri="{BB962C8B-B14F-4D97-AF65-F5344CB8AC3E}">
        <p14:creationId xmlns:p14="http://schemas.microsoft.com/office/powerpoint/2010/main" val="75468250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JG_CASA_EM_MONSARAZ_AMA_DSC6322.jpg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939"/>
          <a:stretch/>
        </p:blipFill>
        <p:spPr>
          <a:xfrm>
            <a:off x="1803899" y="1803625"/>
            <a:ext cx="3593102" cy="3600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445EF9AA-2CA7-7338-1B23-99AC00E239A9}"/>
              </a:ext>
            </a:extLst>
          </p:cNvPr>
          <p:cNvSpPr txBox="1"/>
          <p:nvPr/>
        </p:nvSpPr>
        <p:spPr>
          <a:xfrm>
            <a:off x="2503170" y="3120390"/>
            <a:ext cx="3131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>
                <a:solidFill>
                  <a:srgbClr val="FF0000"/>
                </a:solidFill>
              </a:rPr>
              <a:t>ALTERAR FOTOGRAFIA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17073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6E1F055-C5A8-477D-A91A-60E38DF008F2}"/>
              </a:ext>
            </a:extLst>
          </p:cNvPr>
          <p:cNvSpPr txBox="1"/>
          <p:nvPr/>
        </p:nvSpPr>
        <p:spPr>
          <a:xfrm>
            <a:off x="0" y="3420535"/>
            <a:ext cx="7199313" cy="33855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PT" sz="1600" b="1" dirty="0">
                <a:latin typeface="Arial Nova" panose="020B0504020202020204" pitchFamily="34" charset="0"/>
              </a:rPr>
              <a:t>Desenhos de representação </a:t>
            </a:r>
          </a:p>
        </p:txBody>
      </p:sp>
    </p:spTree>
    <p:extLst>
      <p:ext uri="{BB962C8B-B14F-4D97-AF65-F5344CB8AC3E}">
        <p14:creationId xmlns:p14="http://schemas.microsoft.com/office/powerpoint/2010/main" val="99107928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94048-E72E-61C7-77E5-BBC85665FF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890C13E-E372-B2D2-BE2C-34540AAD4C09}"/>
              </a:ext>
            </a:extLst>
          </p:cNvPr>
          <p:cNvSpPr/>
          <p:nvPr/>
        </p:nvSpPr>
        <p:spPr>
          <a:xfrm>
            <a:off x="793" y="6564435"/>
            <a:ext cx="719931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1050" dirty="0">
                <a:latin typeface="Arial"/>
                <a:cs typeface="Arial"/>
              </a:rPr>
              <a:t>escala 1:200</a:t>
            </a:r>
            <a:endParaRPr lang="en-GB" sz="105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9007356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DE6372-D20A-7092-2FD3-F7837FE53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A76C5FF-A155-AE62-651F-9D7E0083AA37}"/>
              </a:ext>
            </a:extLst>
          </p:cNvPr>
          <p:cNvSpPr/>
          <p:nvPr/>
        </p:nvSpPr>
        <p:spPr>
          <a:xfrm>
            <a:off x="793" y="6564435"/>
            <a:ext cx="719931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1050" dirty="0">
                <a:latin typeface="Arial"/>
                <a:cs typeface="Arial"/>
              </a:rPr>
              <a:t>escala 1:100</a:t>
            </a:r>
            <a:endParaRPr lang="en-GB" sz="105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3030183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337E2-937B-E54F-22AC-108D4C4BA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E2C01A7-A2E5-6D42-0C15-B379471ABD8B}"/>
              </a:ext>
            </a:extLst>
          </p:cNvPr>
          <p:cNvSpPr/>
          <p:nvPr/>
        </p:nvSpPr>
        <p:spPr>
          <a:xfrm>
            <a:off x="793" y="6564435"/>
            <a:ext cx="719931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1050" dirty="0">
                <a:latin typeface="Arial"/>
                <a:cs typeface="Arial"/>
              </a:rPr>
              <a:t>escala 1:100</a:t>
            </a:r>
            <a:endParaRPr lang="en-GB" sz="105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972245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2C7B9-3A0E-30E4-5B3F-CBD75EB54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AC31F2F-7B02-ED2C-59AF-F342F2745C2C}"/>
              </a:ext>
            </a:extLst>
          </p:cNvPr>
          <p:cNvSpPr/>
          <p:nvPr/>
        </p:nvSpPr>
        <p:spPr>
          <a:xfrm>
            <a:off x="793" y="6564435"/>
            <a:ext cx="719931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1050" dirty="0">
                <a:latin typeface="Arial"/>
                <a:cs typeface="Arial"/>
              </a:rPr>
              <a:t>escala 1:50</a:t>
            </a:r>
            <a:endParaRPr lang="en-GB" sz="105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6047705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5A2D76-A5A7-7C2C-BCFF-7738C40BA7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500F1E-6C04-331E-3BF9-6E98EAB72664}"/>
              </a:ext>
            </a:extLst>
          </p:cNvPr>
          <p:cNvSpPr txBox="1"/>
          <p:nvPr/>
        </p:nvSpPr>
        <p:spPr>
          <a:xfrm>
            <a:off x="0" y="3420535"/>
            <a:ext cx="7199313" cy="33855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PT" sz="1600" b="1" dirty="0">
                <a:latin typeface="Arial Nova" panose="020B0504020202020204" pitchFamily="34" charset="0"/>
              </a:rPr>
              <a:t>Atmosferas</a:t>
            </a:r>
          </a:p>
        </p:txBody>
      </p:sp>
    </p:spTree>
    <p:extLst>
      <p:ext uri="{BB962C8B-B14F-4D97-AF65-F5344CB8AC3E}">
        <p14:creationId xmlns:p14="http://schemas.microsoft.com/office/powerpoint/2010/main" val="2572426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C7B60C5-9198-4B12-9DED-EBC5BB77C8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358" y="2094406"/>
            <a:ext cx="5329901" cy="316694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59A7554-65A2-4666-8785-47C8C4817251}"/>
              </a:ext>
            </a:extLst>
          </p:cNvPr>
          <p:cNvSpPr/>
          <p:nvPr/>
        </p:nvSpPr>
        <p:spPr>
          <a:xfrm>
            <a:off x="793" y="6564435"/>
            <a:ext cx="719931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1050" dirty="0">
                <a:solidFill>
                  <a:srgbClr val="FF0000"/>
                </a:solidFill>
                <a:latin typeface="Arial"/>
                <a:cs typeface="Arial"/>
              </a:rPr>
              <a:t>Nome do aluno, escala 1:100, escala gráfica</a:t>
            </a:r>
            <a:endParaRPr lang="en-GB" sz="105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0318498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440750-0588-2F6D-F602-59DE883EF7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8DE28560-20F5-B428-4DE9-96D7503B838A}"/>
              </a:ext>
            </a:extLst>
          </p:cNvPr>
          <p:cNvSpPr/>
          <p:nvPr/>
        </p:nvSpPr>
        <p:spPr>
          <a:xfrm>
            <a:off x="793" y="6564435"/>
            <a:ext cx="719931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1050" dirty="0">
                <a:latin typeface="Arial"/>
                <a:cs typeface="Arial"/>
              </a:rPr>
              <a:t>entrada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[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entrar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]</a:t>
            </a:r>
            <a:endParaRPr lang="en-GB" sz="11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516509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FB0302-2F85-3F65-DA12-A87687913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54748FD-0632-4148-0295-7EA91D77EE79}"/>
              </a:ext>
            </a:extLst>
          </p:cNvPr>
          <p:cNvSpPr/>
          <p:nvPr/>
        </p:nvSpPr>
        <p:spPr>
          <a:xfrm>
            <a:off x="793" y="6564435"/>
            <a:ext cx="719931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50" dirty="0" err="1">
                <a:latin typeface="Arial" panose="020B0604020202020204" pitchFamily="34" charset="0"/>
                <a:cs typeface="Arial" panose="020B0604020202020204" pitchFamily="34" charset="0"/>
              </a:rPr>
              <a:t>galeria</a:t>
            </a:r>
            <a:r>
              <a:rPr lang="pt-PT" sz="1050" dirty="0">
                <a:latin typeface="Arial"/>
                <a:cs typeface="Arial"/>
              </a:rPr>
              <a:t>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[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expôr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]</a:t>
            </a:r>
            <a:endParaRPr lang="en-GB" sz="11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27750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958FD-E8A3-D84E-1BFE-03C6C9BC9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2A7EA30-7FED-4DED-2A5F-E3474DBF0511}"/>
              </a:ext>
            </a:extLst>
          </p:cNvPr>
          <p:cNvSpPr/>
          <p:nvPr/>
        </p:nvSpPr>
        <p:spPr>
          <a:xfrm>
            <a:off x="793" y="6564435"/>
            <a:ext cx="719931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50" dirty="0" err="1">
                <a:latin typeface="Arial" panose="020B0604020202020204" pitchFamily="34" charset="0"/>
                <a:cs typeface="Arial" panose="020B0604020202020204" pitchFamily="34" charset="0"/>
              </a:rPr>
              <a:t>câmara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latin typeface="Arial" panose="020B0604020202020204" pitchFamily="34" charset="0"/>
                <a:cs typeface="Arial" panose="020B0604020202020204" pitchFamily="34" charset="0"/>
              </a:rPr>
              <a:t>escura</a:t>
            </a:r>
            <a:r>
              <a:rPr lang="pt-PT" sz="1050" dirty="0">
                <a:latin typeface="Arial"/>
                <a:cs typeface="Arial"/>
              </a:rPr>
              <a:t>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[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esconder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]</a:t>
            </a:r>
            <a:endParaRPr lang="en-GB" sz="11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84565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476CB9-0193-5233-4C80-8F51AD7B4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9EE1C8A-2C26-1C2B-4CA7-F7CA16DB1F40}"/>
              </a:ext>
            </a:extLst>
          </p:cNvPr>
          <p:cNvSpPr/>
          <p:nvPr/>
        </p:nvSpPr>
        <p:spPr>
          <a:xfrm>
            <a:off x="793" y="6564435"/>
            <a:ext cx="719931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1050" dirty="0">
                <a:latin typeface="Arial"/>
                <a:cs typeface="Arial"/>
              </a:rPr>
              <a:t>café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[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permanecer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]</a:t>
            </a:r>
            <a:endParaRPr lang="en-GB" sz="11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249913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03A97-5073-8FC4-184C-D7F3BA3E8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DC51F3C-0FD7-8A92-A947-073ABCCEC418}"/>
              </a:ext>
            </a:extLst>
          </p:cNvPr>
          <p:cNvSpPr txBox="1"/>
          <p:nvPr/>
        </p:nvSpPr>
        <p:spPr>
          <a:xfrm>
            <a:off x="0" y="3420535"/>
            <a:ext cx="7199313" cy="33855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PT" sz="1600" b="1" dirty="0">
                <a:latin typeface="Arial Nova" panose="020B0504020202020204" pitchFamily="34" charset="0"/>
              </a:rPr>
              <a:t>Maquetes</a:t>
            </a:r>
          </a:p>
        </p:txBody>
      </p:sp>
    </p:spTree>
    <p:extLst>
      <p:ext uri="{BB962C8B-B14F-4D97-AF65-F5344CB8AC3E}">
        <p14:creationId xmlns:p14="http://schemas.microsoft.com/office/powerpoint/2010/main" val="128216245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maquete_paulo david.jpg">
            <a:extLst>
              <a:ext uri="{FF2B5EF4-FFF2-40B4-BE49-F238E27FC236}">
                <a16:creationId xmlns:a16="http://schemas.microsoft.com/office/drawing/2014/main" id="{A0AFC394-DB1B-6DC9-2829-CA42918A844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89"/>
          <a:stretch/>
        </p:blipFill>
        <p:spPr>
          <a:xfrm>
            <a:off x="1737692" y="918972"/>
            <a:ext cx="4010061" cy="5354060"/>
          </a:xfrm>
          <a:prstGeom prst="rect">
            <a:avLst/>
          </a:prstGeom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BE0A0168-0D98-FE68-3926-839C0B0B83FC}"/>
              </a:ext>
            </a:extLst>
          </p:cNvPr>
          <p:cNvSpPr/>
          <p:nvPr/>
        </p:nvSpPr>
        <p:spPr>
          <a:xfrm>
            <a:off x="793" y="6564435"/>
            <a:ext cx="719931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1050" dirty="0">
                <a:latin typeface="Arial"/>
                <a:cs typeface="Arial"/>
              </a:rPr>
              <a:t>percurso 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pt-PT" sz="1050" dirty="0">
                <a:latin typeface="Arial"/>
                <a:cs typeface="Arial"/>
              </a:rPr>
              <a:t>1:100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endParaRPr lang="en-GB" sz="105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5487F82-24CF-09D7-1140-9111C12D69B8}"/>
              </a:ext>
            </a:extLst>
          </p:cNvPr>
          <p:cNvSpPr txBox="1"/>
          <p:nvPr/>
        </p:nvSpPr>
        <p:spPr>
          <a:xfrm>
            <a:off x="2503170" y="3120390"/>
            <a:ext cx="3131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>
                <a:solidFill>
                  <a:srgbClr val="FF0000"/>
                </a:solidFill>
              </a:rPr>
              <a:t>ALTERAR FOTOGRAFIA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13015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6EE3E9-578F-4DFD-A840-0709A95000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maquete_paulo david.jpg">
            <a:extLst>
              <a:ext uri="{FF2B5EF4-FFF2-40B4-BE49-F238E27FC236}">
                <a16:creationId xmlns:a16="http://schemas.microsoft.com/office/drawing/2014/main" id="{73B38345-00B7-7443-0921-DD079EAC3A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89"/>
          <a:stretch/>
        </p:blipFill>
        <p:spPr>
          <a:xfrm>
            <a:off x="1737692" y="918972"/>
            <a:ext cx="4010061" cy="5354060"/>
          </a:xfrm>
          <a:prstGeom prst="rect">
            <a:avLst/>
          </a:prstGeom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1074559A-A399-2800-C4FD-93527A35A0AF}"/>
              </a:ext>
            </a:extLst>
          </p:cNvPr>
          <p:cNvSpPr/>
          <p:nvPr/>
        </p:nvSpPr>
        <p:spPr>
          <a:xfrm>
            <a:off x="793" y="6564435"/>
            <a:ext cx="719931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1050" dirty="0">
                <a:latin typeface="Arial"/>
                <a:cs typeface="Arial"/>
              </a:rPr>
              <a:t>volume 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pt-PT" sz="1050" dirty="0">
                <a:latin typeface="Arial"/>
                <a:cs typeface="Arial"/>
              </a:rPr>
              <a:t>1:100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endParaRPr lang="en-GB" sz="105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DF9DF2C-2094-4624-9A24-BF1C7A0903F3}"/>
              </a:ext>
            </a:extLst>
          </p:cNvPr>
          <p:cNvSpPr txBox="1"/>
          <p:nvPr/>
        </p:nvSpPr>
        <p:spPr>
          <a:xfrm>
            <a:off x="2503170" y="3120390"/>
            <a:ext cx="3131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>
                <a:solidFill>
                  <a:srgbClr val="FF0000"/>
                </a:solidFill>
              </a:rPr>
              <a:t>ALTERAR FOTOGRAFIA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55864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758250-D165-DA65-AA8E-1371CD2E8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maquete_paulo david.jpg">
            <a:extLst>
              <a:ext uri="{FF2B5EF4-FFF2-40B4-BE49-F238E27FC236}">
                <a16:creationId xmlns:a16="http://schemas.microsoft.com/office/drawing/2014/main" id="{04188CB7-0C75-7C9D-8043-C758B0ACCCE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89"/>
          <a:stretch/>
        </p:blipFill>
        <p:spPr>
          <a:xfrm>
            <a:off x="1737692" y="918972"/>
            <a:ext cx="4010061" cy="5354060"/>
          </a:xfrm>
          <a:prstGeom prst="rect">
            <a:avLst/>
          </a:prstGeom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050A0561-08DC-77AC-DE69-A39822E5DA96}"/>
              </a:ext>
            </a:extLst>
          </p:cNvPr>
          <p:cNvSpPr/>
          <p:nvPr/>
        </p:nvSpPr>
        <p:spPr>
          <a:xfrm>
            <a:off x="793" y="6564435"/>
            <a:ext cx="719931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1050" dirty="0">
                <a:latin typeface="Arial"/>
                <a:cs typeface="Arial"/>
              </a:rPr>
              <a:t>espaço 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pt-PT" sz="1050" dirty="0">
                <a:latin typeface="Arial"/>
                <a:cs typeface="Arial"/>
              </a:rPr>
              <a:t>1:50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endParaRPr lang="en-GB" sz="105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B0B3778-0485-40A4-3C08-4820F0B87775}"/>
              </a:ext>
            </a:extLst>
          </p:cNvPr>
          <p:cNvSpPr txBox="1"/>
          <p:nvPr/>
        </p:nvSpPr>
        <p:spPr>
          <a:xfrm>
            <a:off x="2503170" y="3120390"/>
            <a:ext cx="3131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>
                <a:solidFill>
                  <a:srgbClr val="FF0000"/>
                </a:solidFill>
              </a:rPr>
              <a:t>ALTERAR FOTOGRAFIA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90568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6E1F055-C5A8-477D-A91A-60E38DF008F2}"/>
              </a:ext>
            </a:extLst>
          </p:cNvPr>
          <p:cNvSpPr txBox="1"/>
          <p:nvPr/>
        </p:nvSpPr>
        <p:spPr>
          <a:xfrm>
            <a:off x="0" y="3403570"/>
            <a:ext cx="7199313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PT" sz="2000" b="1" dirty="0">
                <a:latin typeface="Arial Nova" panose="020B0504020202020204" pitchFamily="34" charset="0"/>
              </a:rPr>
              <a:t>Processo</a:t>
            </a:r>
          </a:p>
        </p:txBody>
      </p:sp>
    </p:spTree>
    <p:extLst>
      <p:ext uri="{BB962C8B-B14F-4D97-AF65-F5344CB8AC3E}">
        <p14:creationId xmlns:p14="http://schemas.microsoft.com/office/powerpoint/2010/main" val="373232101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iza_DesenhosProcesso_02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4" t="8149" r="7039" b="9112"/>
          <a:stretch/>
        </p:blipFill>
        <p:spPr>
          <a:xfrm>
            <a:off x="1080509" y="1798863"/>
            <a:ext cx="5030357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377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CA4819-DD71-D155-5AFA-FBD83694D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877A080-A4E4-8261-19C2-0481043839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358" y="2094406"/>
            <a:ext cx="5329901" cy="316694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AD86E2D-E75F-5AEE-23F0-C4AAD48F730A}"/>
              </a:ext>
            </a:extLst>
          </p:cNvPr>
          <p:cNvSpPr/>
          <p:nvPr/>
        </p:nvSpPr>
        <p:spPr>
          <a:xfrm>
            <a:off x="793" y="6564435"/>
            <a:ext cx="719931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1050" dirty="0">
                <a:solidFill>
                  <a:srgbClr val="FF0000"/>
                </a:solidFill>
                <a:latin typeface="Arial"/>
                <a:cs typeface="Arial"/>
              </a:rPr>
              <a:t>Nome do aluno , escala 1:50, escala gráfica</a:t>
            </a:r>
            <a:endParaRPr lang="en-GB" sz="105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4491818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BCB3C3-9079-6F5E-7209-6D2A19CA3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iza_DesenhosProcesso_02.jpg">
            <a:extLst>
              <a:ext uri="{FF2B5EF4-FFF2-40B4-BE49-F238E27FC236}">
                <a16:creationId xmlns:a16="http://schemas.microsoft.com/office/drawing/2014/main" id="{B4E18C51-252D-0C8B-4F84-31F43BFBA7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4" t="8149" r="7039" b="9112"/>
          <a:stretch/>
        </p:blipFill>
        <p:spPr>
          <a:xfrm>
            <a:off x="1080509" y="1798863"/>
            <a:ext cx="5030357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442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63C615-2E94-C74B-2B9E-28B8AB0AF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8729DA9C-9137-3018-A171-C64354804AF3}"/>
              </a:ext>
            </a:extLst>
          </p:cNvPr>
          <p:cNvSpPr txBox="1"/>
          <p:nvPr/>
        </p:nvSpPr>
        <p:spPr>
          <a:xfrm>
            <a:off x="0" y="2830216"/>
            <a:ext cx="7199313" cy="153888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pt-PT" sz="2400" b="1" dirty="0">
                <a:solidFill>
                  <a:schemeClr val="bg1"/>
                </a:solidFill>
                <a:latin typeface="Arial Nova" panose="020B0504020202020204" pitchFamily="34" charset="0"/>
              </a:rPr>
              <a:t>Exercício</a:t>
            </a:r>
            <a:r>
              <a:rPr lang="pt-PT" sz="2800" b="1" dirty="0">
                <a:solidFill>
                  <a:schemeClr val="bg1"/>
                </a:solidFill>
                <a:latin typeface="Arial Nova" panose="020B0504020202020204" pitchFamily="34" charset="0"/>
              </a:rPr>
              <a:t> 2</a:t>
            </a:r>
          </a:p>
          <a:p>
            <a:pPr algn="ctr"/>
            <a:endParaRPr lang="pt-PT" b="1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pPr algn="ctr"/>
            <a:r>
              <a:rPr lang="pt-PT" sz="2400" b="1" dirty="0">
                <a:solidFill>
                  <a:schemeClr val="bg1"/>
                </a:solidFill>
                <a:latin typeface="Arial Nova" panose="020B0504020202020204" pitchFamily="34" charset="0"/>
              </a:rPr>
              <a:t>Arquitetura, Cidade, Lugar </a:t>
            </a:r>
          </a:p>
          <a:p>
            <a:pPr algn="ctr"/>
            <a:r>
              <a:rPr lang="pt-PT" sz="2400" b="1" dirty="0">
                <a:solidFill>
                  <a:schemeClr val="bg1"/>
                </a:solidFill>
                <a:latin typeface="Arial Nova" panose="020B0504020202020204" pitchFamily="34" charset="0"/>
              </a:rPr>
              <a:t>e Materialidade</a:t>
            </a:r>
            <a:endParaRPr lang="en-GB" sz="2400" b="1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0517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19F2ED10-797F-BBDE-0469-8F6A06010F78}"/>
              </a:ext>
            </a:extLst>
          </p:cNvPr>
          <p:cNvSpPr txBox="1"/>
          <p:nvPr/>
        </p:nvSpPr>
        <p:spPr>
          <a:xfrm>
            <a:off x="0" y="3338046"/>
            <a:ext cx="719931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pt-PT" sz="2800" b="1" dirty="0">
                <a:latin typeface="Arial Nova" panose="020B0504020202020204" pitchFamily="34" charset="0"/>
              </a:rPr>
              <a:t>fase 1 – análise</a:t>
            </a:r>
            <a:endParaRPr lang="en-GB" sz="2800" b="1" dirty="0">
              <a:latin typeface="Arial Nova" panose="020B0504020202020204" pitchFamily="34" charset="0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5747AEA6-BEFF-F6D9-662F-9EB03305A8E0}"/>
              </a:ext>
            </a:extLst>
          </p:cNvPr>
          <p:cNvSpPr txBox="1"/>
          <p:nvPr/>
        </p:nvSpPr>
        <p:spPr>
          <a:xfrm>
            <a:off x="0" y="3755884"/>
            <a:ext cx="7199313" cy="37523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1400" b="1" dirty="0">
                <a:solidFill>
                  <a:srgbClr val="FF0000"/>
                </a:solidFill>
                <a:latin typeface="Arial Nova" panose="020B0504020202020204" pitchFamily="34" charset="0"/>
              </a:rPr>
              <a:t>[ grupo ]</a:t>
            </a:r>
          </a:p>
        </p:txBody>
      </p:sp>
    </p:spTree>
    <p:extLst>
      <p:ext uri="{BB962C8B-B14F-4D97-AF65-F5344CB8AC3E}">
        <p14:creationId xmlns:p14="http://schemas.microsoft.com/office/powerpoint/2010/main" val="2651416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JG_CASA_EM_MONSARAZ_AMA_DSC6322.jpg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939"/>
          <a:stretch/>
        </p:blipFill>
        <p:spPr>
          <a:xfrm>
            <a:off x="1803899" y="1803625"/>
            <a:ext cx="3593102" cy="3600000"/>
          </a:xfrm>
          <a:prstGeom prst="rect">
            <a:avLst/>
          </a:prstGeom>
        </p:spPr>
      </p:pic>
      <p:sp>
        <p:nvSpPr>
          <p:cNvPr id="2" name="TextBox 4">
            <a:extLst>
              <a:ext uri="{FF2B5EF4-FFF2-40B4-BE49-F238E27FC236}">
                <a16:creationId xmlns:a16="http://schemas.microsoft.com/office/drawing/2014/main" id="{135D7574-2174-5FA4-22F9-A5420F463975}"/>
              </a:ext>
            </a:extLst>
          </p:cNvPr>
          <p:cNvSpPr txBox="1"/>
          <p:nvPr/>
        </p:nvSpPr>
        <p:spPr>
          <a:xfrm>
            <a:off x="0" y="3100647"/>
            <a:ext cx="7199313" cy="49648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2000" b="1" dirty="0">
                <a:solidFill>
                  <a:srgbClr val="FF0000"/>
                </a:solidFill>
                <a:latin typeface="Arial Nova" panose="020B0504020202020204" pitchFamily="34" charset="0"/>
              </a:rPr>
              <a:t>Fotografia do lugar</a:t>
            </a:r>
          </a:p>
        </p:txBody>
      </p:sp>
    </p:spTree>
    <p:extLst>
      <p:ext uri="{BB962C8B-B14F-4D97-AF65-F5344CB8AC3E}">
        <p14:creationId xmlns:p14="http://schemas.microsoft.com/office/powerpoint/2010/main" val="726608204"/>
      </p:ext>
    </p:extLst>
  </p:cSld>
  <p:clrMapOvr>
    <a:masterClrMapping/>
  </p:clrMapOvr>
</p:sld>
</file>

<file path=ppt/theme/theme1.xml><?xml version="1.0" encoding="utf-8"?>
<a:theme xmlns:a="http://schemas.openxmlformats.org/drawingml/2006/main" name="LA_Book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918</TotalTime>
  <Words>2095</Words>
  <Application>Microsoft Macintosh PowerPoint</Application>
  <PresentationFormat>Personalizados</PresentationFormat>
  <Paragraphs>242</Paragraphs>
  <Slides>60</Slides>
  <Notes>44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60</vt:i4>
      </vt:variant>
    </vt:vector>
  </HeadingPairs>
  <TitlesOfParts>
    <vt:vector size="64" baseType="lpstr">
      <vt:lpstr>Arial</vt:lpstr>
      <vt:lpstr>Arial Nova</vt:lpstr>
      <vt:lpstr>Calibri</vt:lpstr>
      <vt:lpstr>LA_Book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Nuno Arenga</dc:creator>
  <cp:lastModifiedBy>Madalena Bailey</cp:lastModifiedBy>
  <cp:revision>88</cp:revision>
  <dcterms:created xsi:type="dcterms:W3CDTF">2020-06-08T17:06:45Z</dcterms:created>
  <dcterms:modified xsi:type="dcterms:W3CDTF">2025-12-28T13:11:24Z</dcterms:modified>
</cp:coreProperties>
</file>